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4200"/>
      </a:spcBef>
      <a:spcAft>
        <a:spcPts val="0"/>
      </a:spcAft>
      <a:buClrTx/>
      <a:buSzTx/>
      <a:buFontTx/>
      <a:buNone/>
      <a:tabLst/>
      <a:defRPr b="0" baseline="0" cap="none" i="0" spc="0" strike="noStrike" sz="3800" u="none" kumimoji="0" normalizeH="0">
        <a:ln>
          <a:noFill/>
        </a:ln>
        <a:solidFill>
          <a:srgbClr val="FF0000"/>
        </a:solidFill>
        <a:effectLst/>
        <a:uFillTx/>
        <a:latin typeface="Helvetica Light"/>
        <a:ea typeface="Helvetica Light"/>
        <a:cs typeface="Helvetica Light"/>
        <a:sym typeface="Helvetica Light"/>
      </a:defRPr>
    </a:lvl1pPr>
    <a:lvl2pPr marL="0" marR="0" indent="0" algn="l" defTabSz="584200" rtl="0" fontAlgn="auto" latinLnBrk="0" hangingPunct="0">
      <a:lnSpc>
        <a:spcPct val="100000"/>
      </a:lnSpc>
      <a:spcBef>
        <a:spcPts val="4200"/>
      </a:spcBef>
      <a:spcAft>
        <a:spcPts val="0"/>
      </a:spcAft>
      <a:buClrTx/>
      <a:buSzTx/>
      <a:buFontTx/>
      <a:buNone/>
      <a:tabLst/>
      <a:defRPr b="0" baseline="0" cap="none" i="0" spc="0" strike="noStrike" sz="3800" u="none" kumimoji="0" normalizeH="0">
        <a:ln>
          <a:noFill/>
        </a:ln>
        <a:solidFill>
          <a:srgbClr val="FF0000"/>
        </a:solidFill>
        <a:effectLst/>
        <a:uFillTx/>
        <a:latin typeface="Helvetica Light"/>
        <a:ea typeface="Helvetica Light"/>
        <a:cs typeface="Helvetica Light"/>
        <a:sym typeface="Helvetica Light"/>
      </a:defRPr>
    </a:lvl2pPr>
    <a:lvl3pPr marL="0" marR="0" indent="0" algn="l" defTabSz="584200" rtl="0" fontAlgn="auto" latinLnBrk="0" hangingPunct="0">
      <a:lnSpc>
        <a:spcPct val="100000"/>
      </a:lnSpc>
      <a:spcBef>
        <a:spcPts val="4200"/>
      </a:spcBef>
      <a:spcAft>
        <a:spcPts val="0"/>
      </a:spcAft>
      <a:buClrTx/>
      <a:buSzTx/>
      <a:buFontTx/>
      <a:buNone/>
      <a:tabLst/>
      <a:defRPr b="0" baseline="0" cap="none" i="0" spc="0" strike="noStrike" sz="3800" u="none" kumimoji="0" normalizeH="0">
        <a:ln>
          <a:noFill/>
        </a:ln>
        <a:solidFill>
          <a:srgbClr val="FF0000"/>
        </a:solidFill>
        <a:effectLst/>
        <a:uFillTx/>
        <a:latin typeface="Helvetica Light"/>
        <a:ea typeface="Helvetica Light"/>
        <a:cs typeface="Helvetica Light"/>
        <a:sym typeface="Helvetica Light"/>
      </a:defRPr>
    </a:lvl3pPr>
    <a:lvl4pPr marL="0" marR="0" indent="0" algn="l" defTabSz="584200" rtl="0" fontAlgn="auto" latinLnBrk="0" hangingPunct="0">
      <a:lnSpc>
        <a:spcPct val="100000"/>
      </a:lnSpc>
      <a:spcBef>
        <a:spcPts val="4200"/>
      </a:spcBef>
      <a:spcAft>
        <a:spcPts val="0"/>
      </a:spcAft>
      <a:buClrTx/>
      <a:buSzTx/>
      <a:buFontTx/>
      <a:buNone/>
      <a:tabLst/>
      <a:defRPr b="0" baseline="0" cap="none" i="0" spc="0" strike="noStrike" sz="3800" u="none" kumimoji="0" normalizeH="0">
        <a:ln>
          <a:noFill/>
        </a:ln>
        <a:solidFill>
          <a:srgbClr val="FF0000"/>
        </a:solidFill>
        <a:effectLst/>
        <a:uFillTx/>
        <a:latin typeface="Helvetica Light"/>
        <a:ea typeface="Helvetica Light"/>
        <a:cs typeface="Helvetica Light"/>
        <a:sym typeface="Helvetica Light"/>
      </a:defRPr>
    </a:lvl4pPr>
    <a:lvl5pPr marL="0" marR="0" indent="0" algn="l" defTabSz="584200" rtl="0" fontAlgn="auto" latinLnBrk="0" hangingPunct="0">
      <a:lnSpc>
        <a:spcPct val="100000"/>
      </a:lnSpc>
      <a:spcBef>
        <a:spcPts val="4200"/>
      </a:spcBef>
      <a:spcAft>
        <a:spcPts val="0"/>
      </a:spcAft>
      <a:buClrTx/>
      <a:buSzTx/>
      <a:buFontTx/>
      <a:buNone/>
      <a:tabLst/>
      <a:defRPr b="0" baseline="0" cap="none" i="0" spc="0" strike="noStrike" sz="3800" u="none" kumimoji="0" normalizeH="0">
        <a:ln>
          <a:noFill/>
        </a:ln>
        <a:solidFill>
          <a:srgbClr val="FF0000"/>
        </a:solidFill>
        <a:effectLst/>
        <a:uFillTx/>
        <a:latin typeface="Helvetica Light"/>
        <a:ea typeface="Helvetica Light"/>
        <a:cs typeface="Helvetica Light"/>
        <a:sym typeface="Helvetica Light"/>
      </a:defRPr>
    </a:lvl5pPr>
    <a:lvl6pPr marL="0" marR="0" indent="0" algn="l" defTabSz="584200" rtl="0" fontAlgn="auto" latinLnBrk="0" hangingPunct="0">
      <a:lnSpc>
        <a:spcPct val="100000"/>
      </a:lnSpc>
      <a:spcBef>
        <a:spcPts val="4200"/>
      </a:spcBef>
      <a:spcAft>
        <a:spcPts val="0"/>
      </a:spcAft>
      <a:buClrTx/>
      <a:buSzTx/>
      <a:buFontTx/>
      <a:buNone/>
      <a:tabLst/>
      <a:defRPr b="0" baseline="0" cap="none" i="0" spc="0" strike="noStrike" sz="3800" u="none" kumimoji="0" normalizeH="0">
        <a:ln>
          <a:noFill/>
        </a:ln>
        <a:solidFill>
          <a:srgbClr val="FF0000"/>
        </a:solidFill>
        <a:effectLst/>
        <a:uFillTx/>
        <a:latin typeface="Helvetica Light"/>
        <a:ea typeface="Helvetica Light"/>
        <a:cs typeface="Helvetica Light"/>
        <a:sym typeface="Helvetica Light"/>
      </a:defRPr>
    </a:lvl6pPr>
    <a:lvl7pPr marL="0" marR="0" indent="0" algn="l" defTabSz="584200" rtl="0" fontAlgn="auto" latinLnBrk="0" hangingPunct="0">
      <a:lnSpc>
        <a:spcPct val="100000"/>
      </a:lnSpc>
      <a:spcBef>
        <a:spcPts val="4200"/>
      </a:spcBef>
      <a:spcAft>
        <a:spcPts val="0"/>
      </a:spcAft>
      <a:buClrTx/>
      <a:buSzTx/>
      <a:buFontTx/>
      <a:buNone/>
      <a:tabLst/>
      <a:defRPr b="0" baseline="0" cap="none" i="0" spc="0" strike="noStrike" sz="3800" u="none" kumimoji="0" normalizeH="0">
        <a:ln>
          <a:noFill/>
        </a:ln>
        <a:solidFill>
          <a:srgbClr val="FF0000"/>
        </a:solidFill>
        <a:effectLst/>
        <a:uFillTx/>
        <a:latin typeface="Helvetica Light"/>
        <a:ea typeface="Helvetica Light"/>
        <a:cs typeface="Helvetica Light"/>
        <a:sym typeface="Helvetica Light"/>
      </a:defRPr>
    </a:lvl7pPr>
    <a:lvl8pPr marL="0" marR="0" indent="0" algn="l" defTabSz="584200" rtl="0" fontAlgn="auto" latinLnBrk="0" hangingPunct="0">
      <a:lnSpc>
        <a:spcPct val="100000"/>
      </a:lnSpc>
      <a:spcBef>
        <a:spcPts val="4200"/>
      </a:spcBef>
      <a:spcAft>
        <a:spcPts val="0"/>
      </a:spcAft>
      <a:buClrTx/>
      <a:buSzTx/>
      <a:buFontTx/>
      <a:buNone/>
      <a:tabLst/>
      <a:defRPr b="0" baseline="0" cap="none" i="0" spc="0" strike="noStrike" sz="3800" u="none" kumimoji="0" normalizeH="0">
        <a:ln>
          <a:noFill/>
        </a:ln>
        <a:solidFill>
          <a:srgbClr val="FF0000"/>
        </a:solidFill>
        <a:effectLst/>
        <a:uFillTx/>
        <a:latin typeface="Helvetica Light"/>
        <a:ea typeface="Helvetica Light"/>
        <a:cs typeface="Helvetica Light"/>
        <a:sym typeface="Helvetica Light"/>
      </a:defRPr>
    </a:lvl8pPr>
    <a:lvl9pPr marL="0" marR="0" indent="0" algn="l" defTabSz="584200" rtl="0" fontAlgn="auto" latinLnBrk="0" hangingPunct="0">
      <a:lnSpc>
        <a:spcPct val="100000"/>
      </a:lnSpc>
      <a:spcBef>
        <a:spcPts val="4200"/>
      </a:spcBef>
      <a:spcAft>
        <a:spcPts val="0"/>
      </a:spcAft>
      <a:buClrTx/>
      <a:buSzTx/>
      <a:buFontTx/>
      <a:buNone/>
      <a:tabLst/>
      <a:defRPr b="0" baseline="0" cap="none" i="0" spc="0" strike="noStrike" sz="3800" u="none" kumimoji="0" normalizeH="0">
        <a:ln>
          <a:noFill/>
        </a:ln>
        <a:solidFill>
          <a:srgbClr val="FF0000"/>
        </a:solidFill>
        <a:effectLst/>
        <a:uFillTx/>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Light"/>
          <a:ea typeface="Helvetica Light"/>
          <a:cs typeface="Helvetica Light"/>
        </a:font>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
          <a:latin typeface="Helvetica Light"/>
          <a:ea typeface="Helvetica Light"/>
          <a:cs typeface="Helvetica Light"/>
        </a:font>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
          <a:latin typeface="Helvetica Light"/>
          <a:ea typeface="Helvetica Light"/>
          <a:cs typeface="Helvetica Light"/>
        </a:font>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
          <a:latin typeface="Helvetica Light"/>
          <a:ea typeface="Helvetica Light"/>
          <a:cs typeface="Helvetica Light"/>
        </a:font>
        <a:srgbClr val="FF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9"/>
          </a:solidFill>
        </a:fill>
      </a:tcStyle>
    </a:wholeTbl>
    <a:band2H>
      <a:tcTxStyle b="def" i="def"/>
      <a:tcStyle>
        <a:tcBdr/>
        <a:fill>
          <a:solidFill>
            <a:srgbClr val="E6EA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Helvetica Light"/>
          <a:ea typeface="Helvetica Light"/>
          <a:cs typeface="Helvetica Light"/>
        </a:font>
        <a:srgbClr val="FF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ADB"/>
          </a:solidFill>
        </a:fill>
      </a:tcStyle>
    </a:wholeTbl>
    <a:band2H>
      <a:tcTxStyle b="def" i="def"/>
      <a:tcStyle>
        <a:tcBdr/>
        <a:fill>
          <a:solidFill>
            <a:srgbClr val="E6EDE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Helvetica Light"/>
          <a:ea typeface="Helvetica Light"/>
          <a:cs typeface="Helvetica Light"/>
        </a:font>
        <a:srgbClr val="FF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D7CB"/>
          </a:solidFill>
        </a:fill>
      </a:tcStyle>
    </a:wholeTbl>
    <a:band2H>
      <a:tcTxStyle b="def" i="def"/>
      <a:tcStyle>
        <a:tcBdr/>
        <a:fill>
          <a:solidFill>
            <a:srgbClr val="F3EC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Helvetica Light"/>
          <a:ea typeface="Helvetica Light"/>
          <a:cs typeface="Helvetica Light"/>
        </a:font>
        <a:srgbClr val="FF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FF0000"/>
        </a:fontRef>
        <a:srgbClr val="FF0000"/>
      </a:tcTxStyle>
      <a:tcStyle>
        <a:tcBdr>
          <a:left>
            <a:ln w="12700" cap="flat">
              <a:noFill/>
              <a:miter lim="400000"/>
            </a:ln>
          </a:left>
          <a:right>
            <a:ln w="12700" cap="flat">
              <a:noFill/>
              <a:miter lim="400000"/>
            </a:ln>
          </a:right>
          <a:top>
            <a:ln w="50800" cap="flat">
              <a:solidFill>
                <a:srgbClr val="FF0000"/>
              </a:solidFill>
              <a:prstDash val="solid"/>
              <a:round/>
            </a:ln>
          </a:top>
          <a:bottom>
            <a:ln w="25400" cap="flat">
              <a:solidFill>
                <a:srgbClr val="FF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FF0000"/>
              </a:solidFill>
              <a:prstDash val="solid"/>
              <a:round/>
            </a:ln>
          </a:top>
          <a:bottom>
            <a:ln w="25400" cap="flat">
              <a:solidFill>
                <a:srgbClr val="FF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Helvetica Light"/>
          <a:ea typeface="Helvetica Light"/>
          <a:cs typeface="Helvetica Light"/>
        </a:font>
        <a:srgbClr val="FF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ACA"/>
          </a:solidFill>
        </a:fill>
      </a:tcStyle>
    </a:wholeTbl>
    <a:band2H>
      <a:tcTxStyle b="def" i="def"/>
      <a:tcStyle>
        <a:tcBdr/>
        <a:fill>
          <a:solidFill>
            <a:srgbClr val="FF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7" name="Shape 217"/>
          <p:cNvSpPr/>
          <p:nvPr>
            <p:ph type="sldImg"/>
          </p:nvPr>
        </p:nvSpPr>
        <p:spPr>
          <a:xfrm>
            <a:off x="1143000" y="685800"/>
            <a:ext cx="4572000" cy="3429000"/>
          </a:xfrm>
          <a:prstGeom prst="rect">
            <a:avLst/>
          </a:prstGeom>
        </p:spPr>
        <p:txBody>
          <a:bodyPr/>
          <a:lstStyle/>
          <a:p>
            <a:pPr/>
          </a:p>
        </p:txBody>
      </p:sp>
      <p:sp>
        <p:nvSpPr>
          <p:cNvPr id="218" name="Shape 2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3"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01" name="Child looking through binoculars at a snowy mountain landscape"/>
          <p:cNvSpPr/>
          <p:nvPr>
            <p:ph type="pic" sz="quarter" idx="21"/>
          </p:nvPr>
        </p:nvSpPr>
        <p:spPr>
          <a:xfrm>
            <a:off x="6464300" y="5067300"/>
            <a:ext cx="5943600" cy="3962400"/>
          </a:xfrm>
          <a:prstGeom prst="rect">
            <a:avLst/>
          </a:prstGeom>
        </p:spPr>
        <p:txBody>
          <a:bodyPr lIns="91439" tIns="45719" rIns="91439" bIns="45719" anchor="t">
            <a:noAutofit/>
          </a:bodyPr>
          <a:lstStyle/>
          <a:p>
            <a:pPr/>
          </a:p>
        </p:txBody>
      </p:sp>
      <p:sp>
        <p:nvSpPr>
          <p:cNvPr id="102" name="Small rocky island covered with grass and surrounded by ocean with blue sky in the background"/>
          <p:cNvSpPr/>
          <p:nvPr>
            <p:ph type="pic" sz="quarter" idx="22"/>
          </p:nvPr>
        </p:nvSpPr>
        <p:spPr>
          <a:xfrm>
            <a:off x="6464300" y="762000"/>
            <a:ext cx="5848350" cy="3898900"/>
          </a:xfrm>
          <a:prstGeom prst="rect">
            <a:avLst/>
          </a:prstGeom>
        </p:spPr>
        <p:txBody>
          <a:bodyPr lIns="91439" tIns="45719" rIns="91439" bIns="45719" anchor="t">
            <a:noAutofit/>
          </a:bodyPr>
          <a:lstStyle/>
          <a:p>
            <a:pPr/>
          </a:p>
        </p:txBody>
      </p:sp>
      <p:sp>
        <p:nvSpPr>
          <p:cNvPr id="103" name="Red boat moored by a dock in a river with trees along the shoreline and a cloudy blue sky in the background"/>
          <p:cNvSpPr/>
          <p:nvPr>
            <p:ph type="pic" sz="half" idx="23"/>
          </p:nvPr>
        </p:nvSpPr>
        <p:spPr>
          <a:xfrm>
            <a:off x="723900" y="723014"/>
            <a:ext cx="5638802" cy="8458202"/>
          </a:xfrm>
          <a:prstGeom prst="rect">
            <a:avLst/>
          </a:prstGeom>
        </p:spPr>
        <p:txBody>
          <a:bodyPr lIns="91439" tIns="45719" rIns="91439" bIns="45719" anchor="t">
            <a:noAutofit/>
          </a:bodyPr>
          <a:lstStyle/>
          <a:p>
            <a:pP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1" name="Body Level One…"/>
          <p:cNvSpPr txBox="1"/>
          <p:nvPr>
            <p:ph type="body" sz="quarter" idx="1"/>
          </p:nvPr>
        </p:nvSpPr>
        <p:spPr>
          <a:xfrm>
            <a:off x="1270000" y="6362700"/>
            <a:ext cx="10464800" cy="533400"/>
          </a:xfrm>
          <a:prstGeom prst="rect">
            <a:avLst/>
          </a:prstGeom>
        </p:spPr>
        <p:txBody>
          <a:bodyPr anchor="t"/>
          <a:lstStyle>
            <a:lvl1pPr marL="0" indent="0" algn="ctr">
              <a:spcBef>
                <a:spcPts val="0"/>
              </a:spcBef>
              <a:buSzTx/>
              <a:buNone/>
              <a:defRPr b="1" sz="2800">
                <a:latin typeface="+mn-lt"/>
                <a:ea typeface="+mn-ea"/>
                <a:cs typeface="+mn-cs"/>
                <a:sym typeface="Helvetica"/>
              </a:defRPr>
            </a:lvl1pPr>
            <a:lvl2pPr marL="794084" indent="-336884" algn="ctr">
              <a:spcBef>
                <a:spcPts val="0"/>
              </a:spcBef>
              <a:defRPr b="1" sz="2800">
                <a:latin typeface="+mn-lt"/>
                <a:ea typeface="+mn-ea"/>
                <a:cs typeface="+mn-cs"/>
                <a:sym typeface="Helvetica"/>
              </a:defRPr>
            </a:lvl2pPr>
            <a:lvl3pPr marL="1251284" indent="-336884" algn="ctr">
              <a:spcBef>
                <a:spcPts val="0"/>
              </a:spcBef>
              <a:defRPr b="1" sz="2800">
                <a:latin typeface="+mn-lt"/>
                <a:ea typeface="+mn-ea"/>
                <a:cs typeface="+mn-cs"/>
                <a:sym typeface="Helvetica"/>
              </a:defRPr>
            </a:lvl3pPr>
            <a:lvl4pPr marL="1708484" indent="-336884" algn="ctr">
              <a:spcBef>
                <a:spcPts val="0"/>
              </a:spcBef>
              <a:defRPr b="1" sz="2800">
                <a:latin typeface="+mn-lt"/>
                <a:ea typeface="+mn-ea"/>
                <a:cs typeface="+mn-cs"/>
                <a:sym typeface="Helvetica"/>
              </a:defRPr>
            </a:lvl4pPr>
            <a:lvl5pPr marL="2165684" indent="-336884" algn="ctr">
              <a:spcBef>
                <a:spcPts val="0"/>
              </a:spcBef>
              <a:defRPr b="1" sz="28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112" name="“Type a quote here.”"/>
          <p:cNvSpPr txBox="1"/>
          <p:nvPr>
            <p:ph type="body" sz="quarter" idx="21"/>
          </p:nvPr>
        </p:nvSpPr>
        <p:spPr>
          <a:xfrm>
            <a:off x="1270000" y="4254500"/>
            <a:ext cx="10464800" cy="711200"/>
          </a:xfrm>
          <a:prstGeom prst="rect">
            <a:avLst/>
          </a:prstGeom>
        </p:spPr>
        <p:txBody>
          <a:bodyPr/>
          <a:lstStyle/>
          <a:p>
            <a:pPr marL="0" indent="0" algn="ctr">
              <a:spcBef>
                <a:spcPts val="2400"/>
              </a:spcBef>
              <a:buSzTx/>
              <a:buNone/>
              <a:defRPr sz="4000"/>
            </a:pPr>
          </a:p>
        </p:txBody>
      </p:sp>
      <p:sp>
        <p:nvSpPr>
          <p:cNvPr id="1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20" name="Panoramic photo of two canoeists on a wide river with snowy mountains in the background"/>
          <p:cNvSpPr/>
          <p:nvPr>
            <p:ph type="pic" idx="21"/>
          </p:nvPr>
        </p:nvSpPr>
        <p:spPr>
          <a:xfrm>
            <a:off x="-812800" y="0"/>
            <a:ext cx="14630400" cy="9753600"/>
          </a:xfrm>
          <a:prstGeom prst="rect">
            <a:avLst/>
          </a:prstGeom>
        </p:spPr>
        <p:txBody>
          <a:bodyPr lIns="91439" tIns="45719" rIns="91439" bIns="45719" anchor="t">
            <a:noAutofit/>
          </a:bodyPr>
          <a:lstStyle/>
          <a:p>
            <a:pP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solidFill>
          <a:srgbClr val="FFFFFF"/>
        </a:solidFill>
      </p:bgPr>
    </p:bg>
    <p:spTree>
      <p:nvGrpSpPr>
        <p:cNvPr id="1" name=""/>
        <p:cNvGrpSpPr/>
        <p:nvPr/>
      </p:nvGrpSpPr>
      <p:grpSpPr>
        <a:xfrm>
          <a:off x="0" y="0"/>
          <a:ext cx="0" cy="0"/>
          <a:chOff x="0" y="0"/>
          <a:chExt cx="0" cy="0"/>
        </a:xfrm>
      </p:grpSpPr>
      <p:sp>
        <p:nvSpPr>
          <p:cNvPr id="135" name="Rectangle 27"/>
          <p:cNvSpPr/>
          <p:nvPr/>
        </p:nvSpPr>
        <p:spPr>
          <a:xfrm>
            <a:off x="1" y="521696"/>
            <a:ext cx="13004802" cy="120048"/>
          </a:xfrm>
          <a:prstGeom prst="rect">
            <a:avLst/>
          </a:prstGeom>
          <a:solidFill>
            <a:srgbClr val="438086">
              <a:alpha val="50000"/>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36" name="Rectangle 28"/>
          <p:cNvSpPr/>
          <p:nvPr/>
        </p:nvSpPr>
        <p:spPr>
          <a:xfrm>
            <a:off x="-1" y="-3"/>
            <a:ext cx="13004802" cy="441835"/>
          </a:xfrm>
          <a:prstGeom prst="rect">
            <a:avLst/>
          </a:prstGeom>
          <a:solidFill>
            <a:srgbClr val="424456"/>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37" name="Rectangle 29"/>
          <p:cNvSpPr/>
          <p:nvPr/>
        </p:nvSpPr>
        <p:spPr>
          <a:xfrm>
            <a:off x="0" y="438435"/>
            <a:ext cx="13004802" cy="130052"/>
          </a:xfrm>
          <a:prstGeom prst="rect">
            <a:avLst/>
          </a:prstGeom>
          <a:solidFill>
            <a:srgbClr val="438086"/>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38" name="Rectangle 30"/>
          <p:cNvSpPr/>
          <p:nvPr/>
        </p:nvSpPr>
        <p:spPr>
          <a:xfrm flipH="1" rot="10800000">
            <a:off x="7694481" y="512349"/>
            <a:ext cx="5310321" cy="129548"/>
          </a:xfrm>
          <a:prstGeom prst="rect">
            <a:avLst/>
          </a:prstGeom>
          <a:solidFill>
            <a:srgbClr val="438086"/>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39" name="Rectangle 31"/>
          <p:cNvSpPr/>
          <p:nvPr/>
        </p:nvSpPr>
        <p:spPr>
          <a:xfrm flipH="1" rot="10800000">
            <a:off x="7694506" y="625937"/>
            <a:ext cx="5310297" cy="256051"/>
          </a:xfrm>
          <a:prstGeom prst="rect">
            <a:avLst/>
          </a:prstGeom>
          <a:solidFill>
            <a:srgbClr val="438086">
              <a:alpha val="50000"/>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40" name="Rounded Rectangle 32"/>
          <p:cNvSpPr/>
          <p:nvPr/>
        </p:nvSpPr>
        <p:spPr>
          <a:xfrm>
            <a:off x="7690436" y="707560"/>
            <a:ext cx="4356610" cy="39016"/>
          </a:xfrm>
          <a:prstGeom prst="roundRect">
            <a:avLst>
              <a:gd name="adj" fmla="val 16667"/>
            </a:avLst>
          </a:prstGeom>
          <a:solidFill>
            <a:srgbClr val="FFFFFF"/>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41" name="Rounded Rectangle 33"/>
          <p:cNvSpPr/>
          <p:nvPr/>
        </p:nvSpPr>
        <p:spPr>
          <a:xfrm>
            <a:off x="10486962" y="837607"/>
            <a:ext cx="2275842" cy="52021"/>
          </a:xfrm>
          <a:prstGeom prst="roundRect">
            <a:avLst>
              <a:gd name="adj" fmla="val 16667"/>
            </a:avLst>
          </a:prstGeom>
          <a:solidFill>
            <a:srgbClr val="FFFFFF"/>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42" name="Rectangle 34"/>
          <p:cNvSpPr/>
          <p:nvPr/>
        </p:nvSpPr>
        <p:spPr>
          <a:xfrm>
            <a:off x="12920840" y="-2847"/>
            <a:ext cx="81959" cy="884329"/>
          </a:xfrm>
          <a:prstGeom prst="rect">
            <a:avLst/>
          </a:prstGeom>
          <a:solidFill>
            <a:srgbClr val="FFFFFF">
              <a:alpha val="65098"/>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43" name="Rectangle 35"/>
          <p:cNvSpPr/>
          <p:nvPr/>
        </p:nvSpPr>
        <p:spPr>
          <a:xfrm>
            <a:off x="12863262" y="-2847"/>
            <a:ext cx="39016" cy="884329"/>
          </a:xfrm>
          <a:prstGeom prst="rect">
            <a:avLst/>
          </a:prstGeom>
          <a:solidFill>
            <a:srgbClr val="FFFFFF">
              <a:alpha val="65098"/>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44" name="Rectangle 36"/>
          <p:cNvSpPr/>
          <p:nvPr/>
        </p:nvSpPr>
        <p:spPr>
          <a:xfrm>
            <a:off x="12833635" y="-2847"/>
            <a:ext cx="18064" cy="884329"/>
          </a:xfrm>
          <a:prstGeom prst="rect">
            <a:avLst/>
          </a:prstGeom>
          <a:solidFill>
            <a:srgbClr val="FFFFFF">
              <a:alpha val="60000"/>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45" name="Rectangle 37"/>
          <p:cNvSpPr/>
          <p:nvPr/>
        </p:nvSpPr>
        <p:spPr>
          <a:xfrm>
            <a:off x="12765044" y="-2847"/>
            <a:ext cx="39017" cy="884329"/>
          </a:xfrm>
          <a:prstGeom prst="rect">
            <a:avLst/>
          </a:prstGeom>
          <a:solidFill>
            <a:srgbClr val="FFFFFF">
              <a:alpha val="40000"/>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46" name="Rectangle 38"/>
          <p:cNvSpPr/>
          <p:nvPr/>
        </p:nvSpPr>
        <p:spPr>
          <a:xfrm>
            <a:off x="12680073" y="539"/>
            <a:ext cx="78031" cy="832310"/>
          </a:xfrm>
          <a:prstGeom prst="rect">
            <a:avLst/>
          </a:prstGeom>
          <a:solidFill>
            <a:srgbClr val="FFFFFF">
              <a:alpha val="20000"/>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47" name="Rectangle 39"/>
          <p:cNvSpPr/>
          <p:nvPr/>
        </p:nvSpPr>
        <p:spPr>
          <a:xfrm>
            <a:off x="12617523" y="539"/>
            <a:ext cx="18064" cy="832310"/>
          </a:xfrm>
          <a:prstGeom prst="rect">
            <a:avLst/>
          </a:prstGeom>
          <a:solidFill>
            <a:srgbClr val="FFFFFF">
              <a:alpha val="30196"/>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48" name="Title Text"/>
          <p:cNvSpPr txBox="1"/>
          <p:nvPr>
            <p:ph type="title"/>
          </p:nvPr>
        </p:nvSpPr>
        <p:spPr>
          <a:xfrm>
            <a:off x="650238" y="1625599"/>
            <a:ext cx="11704324" cy="1521564"/>
          </a:xfrm>
          <a:prstGeom prst="rect">
            <a:avLst/>
          </a:prstGeom>
        </p:spPr>
        <p:txBody>
          <a:bodyPr lIns="65022" tIns="65022" rIns="65022" bIns="65022"/>
          <a:lstStyle>
            <a:lvl1pPr algn="l" defTabSz="1300480">
              <a:defRPr sz="5600">
                <a:solidFill>
                  <a:srgbClr val="424456"/>
                </a:solidFill>
                <a:latin typeface="Trebuchet MS"/>
                <a:ea typeface="Trebuchet MS"/>
                <a:cs typeface="Trebuchet MS"/>
                <a:sym typeface="Trebuchet MS"/>
              </a:defRPr>
            </a:lvl1pPr>
          </a:lstStyle>
          <a:p>
            <a:pPr/>
            <a:r>
              <a:t>Title Text</a:t>
            </a:r>
          </a:p>
        </p:txBody>
      </p:sp>
      <p:sp>
        <p:nvSpPr>
          <p:cNvPr id="149" name="Slide Number"/>
          <p:cNvSpPr txBox="1"/>
          <p:nvPr>
            <p:ph type="sldNum" sz="quarter" idx="2"/>
          </p:nvPr>
        </p:nvSpPr>
        <p:spPr>
          <a:xfrm>
            <a:off x="12249233" y="50477"/>
            <a:ext cx="460792" cy="472947"/>
          </a:xfrm>
          <a:prstGeom prst="rect">
            <a:avLst/>
          </a:prstGeom>
        </p:spPr>
        <p:txBody>
          <a:bodyPr lIns="65022" tIns="65022" rIns="65022" bIns="65022" anchor="b"/>
          <a:lstStyle>
            <a:lvl1pPr algn="r" defTabSz="1300480">
              <a:defRPr sz="2400">
                <a:latin typeface="Georgia"/>
                <a:ea typeface="Georgia"/>
                <a:cs typeface="Georgia"/>
                <a:sym typeface="Georgi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solidFill>
          <a:srgbClr val="FFFFFF"/>
        </a:solidFill>
      </p:bgPr>
    </p:bg>
    <p:spTree>
      <p:nvGrpSpPr>
        <p:cNvPr id="1" name=""/>
        <p:cNvGrpSpPr/>
        <p:nvPr/>
      </p:nvGrpSpPr>
      <p:grpSpPr>
        <a:xfrm>
          <a:off x="0" y="0"/>
          <a:ext cx="0" cy="0"/>
          <a:chOff x="0" y="0"/>
          <a:chExt cx="0" cy="0"/>
        </a:xfrm>
      </p:grpSpPr>
      <p:sp>
        <p:nvSpPr>
          <p:cNvPr id="156" name="Rectangle 27"/>
          <p:cNvSpPr/>
          <p:nvPr/>
        </p:nvSpPr>
        <p:spPr>
          <a:xfrm>
            <a:off x="1" y="521696"/>
            <a:ext cx="13004802" cy="120048"/>
          </a:xfrm>
          <a:prstGeom prst="rect">
            <a:avLst/>
          </a:prstGeom>
          <a:solidFill>
            <a:srgbClr val="438086">
              <a:alpha val="50000"/>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57" name="Rectangle 28"/>
          <p:cNvSpPr/>
          <p:nvPr/>
        </p:nvSpPr>
        <p:spPr>
          <a:xfrm>
            <a:off x="-1" y="-3"/>
            <a:ext cx="13004802" cy="441835"/>
          </a:xfrm>
          <a:prstGeom prst="rect">
            <a:avLst/>
          </a:prstGeom>
          <a:solidFill>
            <a:srgbClr val="424456"/>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58" name="Rectangle 29"/>
          <p:cNvSpPr/>
          <p:nvPr/>
        </p:nvSpPr>
        <p:spPr>
          <a:xfrm>
            <a:off x="0" y="438435"/>
            <a:ext cx="13004802" cy="130052"/>
          </a:xfrm>
          <a:prstGeom prst="rect">
            <a:avLst/>
          </a:prstGeom>
          <a:solidFill>
            <a:srgbClr val="438086"/>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59" name="Rectangle 30"/>
          <p:cNvSpPr/>
          <p:nvPr/>
        </p:nvSpPr>
        <p:spPr>
          <a:xfrm flipH="1" rot="10800000">
            <a:off x="7694481" y="512349"/>
            <a:ext cx="5310321" cy="129548"/>
          </a:xfrm>
          <a:prstGeom prst="rect">
            <a:avLst/>
          </a:prstGeom>
          <a:solidFill>
            <a:srgbClr val="438086"/>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60" name="Rectangle 31"/>
          <p:cNvSpPr/>
          <p:nvPr/>
        </p:nvSpPr>
        <p:spPr>
          <a:xfrm flipH="1" rot="10800000">
            <a:off x="7694506" y="625937"/>
            <a:ext cx="5310297" cy="256051"/>
          </a:xfrm>
          <a:prstGeom prst="rect">
            <a:avLst/>
          </a:prstGeom>
          <a:solidFill>
            <a:srgbClr val="438086">
              <a:alpha val="50000"/>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61" name="Rounded Rectangle 32"/>
          <p:cNvSpPr/>
          <p:nvPr/>
        </p:nvSpPr>
        <p:spPr>
          <a:xfrm>
            <a:off x="7690436" y="707560"/>
            <a:ext cx="4356610" cy="39016"/>
          </a:xfrm>
          <a:prstGeom prst="roundRect">
            <a:avLst>
              <a:gd name="adj" fmla="val 16667"/>
            </a:avLst>
          </a:prstGeom>
          <a:solidFill>
            <a:srgbClr val="FFFFFF"/>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62" name="Rounded Rectangle 33"/>
          <p:cNvSpPr/>
          <p:nvPr/>
        </p:nvSpPr>
        <p:spPr>
          <a:xfrm>
            <a:off x="10486962" y="837607"/>
            <a:ext cx="2275842" cy="52021"/>
          </a:xfrm>
          <a:prstGeom prst="roundRect">
            <a:avLst>
              <a:gd name="adj" fmla="val 16667"/>
            </a:avLst>
          </a:prstGeom>
          <a:solidFill>
            <a:srgbClr val="FFFFFF"/>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63" name="Rectangle 34"/>
          <p:cNvSpPr/>
          <p:nvPr/>
        </p:nvSpPr>
        <p:spPr>
          <a:xfrm>
            <a:off x="12920840" y="-2847"/>
            <a:ext cx="81959" cy="884329"/>
          </a:xfrm>
          <a:prstGeom prst="rect">
            <a:avLst/>
          </a:prstGeom>
          <a:solidFill>
            <a:srgbClr val="FFFFFF">
              <a:alpha val="65098"/>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64" name="Rectangle 35"/>
          <p:cNvSpPr/>
          <p:nvPr/>
        </p:nvSpPr>
        <p:spPr>
          <a:xfrm>
            <a:off x="12863262" y="-2847"/>
            <a:ext cx="39016" cy="884329"/>
          </a:xfrm>
          <a:prstGeom prst="rect">
            <a:avLst/>
          </a:prstGeom>
          <a:solidFill>
            <a:srgbClr val="FFFFFF">
              <a:alpha val="65098"/>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65" name="Rectangle 36"/>
          <p:cNvSpPr/>
          <p:nvPr/>
        </p:nvSpPr>
        <p:spPr>
          <a:xfrm>
            <a:off x="12833635" y="-2847"/>
            <a:ext cx="18064" cy="884329"/>
          </a:xfrm>
          <a:prstGeom prst="rect">
            <a:avLst/>
          </a:prstGeom>
          <a:solidFill>
            <a:srgbClr val="FFFFFF">
              <a:alpha val="60000"/>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66" name="Rectangle 37"/>
          <p:cNvSpPr/>
          <p:nvPr/>
        </p:nvSpPr>
        <p:spPr>
          <a:xfrm>
            <a:off x="12765044" y="-2847"/>
            <a:ext cx="39017" cy="884329"/>
          </a:xfrm>
          <a:prstGeom prst="rect">
            <a:avLst/>
          </a:prstGeom>
          <a:solidFill>
            <a:srgbClr val="FFFFFF">
              <a:alpha val="40000"/>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67" name="Rectangle 38"/>
          <p:cNvSpPr/>
          <p:nvPr/>
        </p:nvSpPr>
        <p:spPr>
          <a:xfrm>
            <a:off x="12680073" y="539"/>
            <a:ext cx="78031" cy="832310"/>
          </a:xfrm>
          <a:prstGeom prst="rect">
            <a:avLst/>
          </a:prstGeom>
          <a:solidFill>
            <a:srgbClr val="FFFFFF">
              <a:alpha val="20000"/>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68" name="Rectangle 39"/>
          <p:cNvSpPr/>
          <p:nvPr/>
        </p:nvSpPr>
        <p:spPr>
          <a:xfrm>
            <a:off x="12617523" y="539"/>
            <a:ext cx="18064" cy="832310"/>
          </a:xfrm>
          <a:prstGeom prst="rect">
            <a:avLst/>
          </a:prstGeom>
          <a:solidFill>
            <a:srgbClr val="FFFFFF">
              <a:alpha val="30196"/>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69" name="Title Text"/>
          <p:cNvSpPr txBox="1"/>
          <p:nvPr>
            <p:ph type="title"/>
          </p:nvPr>
        </p:nvSpPr>
        <p:spPr>
          <a:xfrm>
            <a:off x="1027289" y="2817705"/>
            <a:ext cx="11054082" cy="1937175"/>
          </a:xfrm>
          <a:prstGeom prst="rect">
            <a:avLst/>
          </a:prstGeom>
        </p:spPr>
        <p:txBody>
          <a:bodyPr lIns="65022" tIns="65022" rIns="65022" bIns="65022" anchor="b"/>
          <a:lstStyle>
            <a:lvl1pPr algn="l" defTabSz="1300480">
              <a:defRPr b="1" sz="6000">
                <a:ln w="12700" cap="flat">
                  <a:solidFill>
                    <a:srgbClr val="308790"/>
                  </a:solidFill>
                  <a:prstDash val="solid"/>
                  <a:round/>
                </a:ln>
                <a:effectLst>
                  <a:outerShdw sx="100000" sy="100000" kx="0" ky="0" algn="b" rotWithShape="0" blurRad="38100" dist="38100" dir="5400000">
                    <a:srgbClr val="000000">
                      <a:alpha val="25000"/>
                    </a:srgbClr>
                  </a:outerShdw>
                </a:effectLst>
                <a:latin typeface="Trebuchet MS"/>
                <a:ea typeface="Trebuchet MS"/>
                <a:cs typeface="Trebuchet MS"/>
                <a:sym typeface="Trebuchet MS"/>
              </a:defRPr>
            </a:lvl1pPr>
          </a:lstStyle>
          <a:p>
            <a:pPr/>
            <a:r>
              <a:t>Title Text</a:t>
            </a:r>
          </a:p>
        </p:txBody>
      </p:sp>
      <p:sp>
        <p:nvSpPr>
          <p:cNvPr id="170" name="Body Level One…"/>
          <p:cNvSpPr txBox="1"/>
          <p:nvPr>
            <p:ph type="body" sz="quarter" idx="1"/>
          </p:nvPr>
        </p:nvSpPr>
        <p:spPr>
          <a:xfrm>
            <a:off x="1027289" y="4788746"/>
            <a:ext cx="11054082" cy="2147148"/>
          </a:xfrm>
          <a:prstGeom prst="rect">
            <a:avLst/>
          </a:prstGeom>
        </p:spPr>
        <p:txBody>
          <a:bodyPr lIns="65022" tIns="65022" rIns="65022" bIns="65022" anchor="t"/>
          <a:lstStyle>
            <a:lvl1pPr marL="0" indent="45718" defTabSz="1300480">
              <a:spcBef>
                <a:spcPts val="400"/>
              </a:spcBef>
              <a:buSzTx/>
              <a:buNone/>
              <a:defRPr sz="2800">
                <a:solidFill>
                  <a:srgbClr val="424456"/>
                </a:solidFill>
                <a:latin typeface="Georgia"/>
                <a:ea typeface="Georgia"/>
                <a:cs typeface="Georgia"/>
                <a:sym typeface="Georgia"/>
              </a:defRPr>
            </a:lvl1pPr>
            <a:lvl2pPr marL="0" indent="45718" defTabSz="1300480">
              <a:spcBef>
                <a:spcPts val="400"/>
              </a:spcBef>
              <a:buSzTx/>
              <a:buNone/>
              <a:defRPr sz="2800">
                <a:solidFill>
                  <a:srgbClr val="424456"/>
                </a:solidFill>
                <a:latin typeface="Georgia"/>
                <a:ea typeface="Georgia"/>
                <a:cs typeface="Georgia"/>
                <a:sym typeface="Georgia"/>
              </a:defRPr>
            </a:lvl2pPr>
            <a:lvl3pPr marL="0" indent="45718" defTabSz="1300480">
              <a:spcBef>
                <a:spcPts val="400"/>
              </a:spcBef>
              <a:buSzTx/>
              <a:buNone/>
              <a:defRPr sz="2800">
                <a:solidFill>
                  <a:srgbClr val="424456"/>
                </a:solidFill>
                <a:latin typeface="Georgia"/>
                <a:ea typeface="Georgia"/>
                <a:cs typeface="Georgia"/>
                <a:sym typeface="Georgia"/>
              </a:defRPr>
            </a:lvl3pPr>
            <a:lvl4pPr marL="0" indent="45718" defTabSz="1300480">
              <a:spcBef>
                <a:spcPts val="400"/>
              </a:spcBef>
              <a:buSzTx/>
              <a:buNone/>
              <a:defRPr sz="2800">
                <a:solidFill>
                  <a:srgbClr val="424456"/>
                </a:solidFill>
                <a:latin typeface="Georgia"/>
                <a:ea typeface="Georgia"/>
                <a:cs typeface="Georgia"/>
                <a:sym typeface="Georgia"/>
              </a:defRPr>
            </a:lvl4pPr>
            <a:lvl5pPr marL="0" indent="45718" defTabSz="1300480">
              <a:spcBef>
                <a:spcPts val="400"/>
              </a:spcBef>
              <a:buSzTx/>
              <a:buNone/>
              <a:defRPr sz="2800">
                <a:solidFill>
                  <a:srgbClr val="424456"/>
                </a:solidFill>
                <a:latin typeface="Georgia"/>
                <a:ea typeface="Georgia"/>
                <a:cs typeface="Georgia"/>
                <a:sym typeface="Georgia"/>
              </a:defRPr>
            </a:lvl5pPr>
          </a:lstStyle>
          <a:p>
            <a:pPr/>
            <a:r>
              <a:t>Body Level One</a:t>
            </a:r>
          </a:p>
          <a:p>
            <a:pPr lvl="1"/>
            <a:r>
              <a:t>Body Level Two</a:t>
            </a:r>
          </a:p>
          <a:p>
            <a:pPr lvl="2"/>
            <a:r>
              <a:t>Body Level Three</a:t>
            </a:r>
          </a:p>
          <a:p>
            <a:pPr lvl="3"/>
            <a:r>
              <a:t>Body Level Four</a:t>
            </a:r>
          </a:p>
          <a:p>
            <a:pPr lvl="4"/>
            <a:r>
              <a:t>Body Level Five</a:t>
            </a:r>
          </a:p>
        </p:txBody>
      </p:sp>
      <p:sp>
        <p:nvSpPr>
          <p:cNvPr id="171" name="Slide Number"/>
          <p:cNvSpPr txBox="1"/>
          <p:nvPr>
            <p:ph type="sldNum" sz="quarter" idx="2"/>
          </p:nvPr>
        </p:nvSpPr>
        <p:spPr>
          <a:xfrm>
            <a:off x="12249233" y="50477"/>
            <a:ext cx="460792" cy="472947"/>
          </a:xfrm>
          <a:prstGeom prst="rect">
            <a:avLst/>
          </a:prstGeom>
        </p:spPr>
        <p:txBody>
          <a:bodyPr lIns="65022" tIns="65022" rIns="65022" bIns="65022" anchor="b"/>
          <a:lstStyle>
            <a:lvl1pPr algn="r" defTabSz="1300480">
              <a:defRPr sz="2400">
                <a:latin typeface="Georgia"/>
                <a:ea typeface="Georgia"/>
                <a:cs typeface="Georgia"/>
                <a:sym typeface="Georgi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178" name="Rectangle 27"/>
          <p:cNvSpPr/>
          <p:nvPr/>
        </p:nvSpPr>
        <p:spPr>
          <a:xfrm>
            <a:off x="1" y="521696"/>
            <a:ext cx="13004802" cy="120048"/>
          </a:xfrm>
          <a:prstGeom prst="rect">
            <a:avLst/>
          </a:prstGeom>
          <a:solidFill>
            <a:srgbClr val="438086">
              <a:alpha val="50000"/>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79" name="Rectangle 28"/>
          <p:cNvSpPr/>
          <p:nvPr/>
        </p:nvSpPr>
        <p:spPr>
          <a:xfrm>
            <a:off x="-1" y="-3"/>
            <a:ext cx="13004802" cy="441835"/>
          </a:xfrm>
          <a:prstGeom prst="rect">
            <a:avLst/>
          </a:prstGeom>
          <a:solidFill>
            <a:srgbClr val="424456"/>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80" name="Rectangle 29"/>
          <p:cNvSpPr/>
          <p:nvPr/>
        </p:nvSpPr>
        <p:spPr>
          <a:xfrm>
            <a:off x="0" y="438435"/>
            <a:ext cx="13004802" cy="130052"/>
          </a:xfrm>
          <a:prstGeom prst="rect">
            <a:avLst/>
          </a:prstGeom>
          <a:solidFill>
            <a:srgbClr val="438086"/>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81" name="Rectangle 30"/>
          <p:cNvSpPr/>
          <p:nvPr/>
        </p:nvSpPr>
        <p:spPr>
          <a:xfrm flipH="1" rot="10800000">
            <a:off x="7694481" y="512349"/>
            <a:ext cx="5310321" cy="129548"/>
          </a:xfrm>
          <a:prstGeom prst="rect">
            <a:avLst/>
          </a:prstGeom>
          <a:solidFill>
            <a:srgbClr val="438086"/>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82" name="Rectangle 31"/>
          <p:cNvSpPr/>
          <p:nvPr/>
        </p:nvSpPr>
        <p:spPr>
          <a:xfrm flipH="1" rot="10800000">
            <a:off x="7694506" y="625937"/>
            <a:ext cx="5310297" cy="256051"/>
          </a:xfrm>
          <a:prstGeom prst="rect">
            <a:avLst/>
          </a:prstGeom>
          <a:solidFill>
            <a:srgbClr val="438086">
              <a:alpha val="50000"/>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83" name="Rounded Rectangle 32"/>
          <p:cNvSpPr/>
          <p:nvPr/>
        </p:nvSpPr>
        <p:spPr>
          <a:xfrm>
            <a:off x="7690436" y="707560"/>
            <a:ext cx="4356610" cy="39016"/>
          </a:xfrm>
          <a:prstGeom prst="roundRect">
            <a:avLst>
              <a:gd name="adj" fmla="val 16667"/>
            </a:avLst>
          </a:prstGeom>
          <a:solidFill>
            <a:srgbClr val="FFFFFF"/>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84" name="Rounded Rectangle 33"/>
          <p:cNvSpPr/>
          <p:nvPr/>
        </p:nvSpPr>
        <p:spPr>
          <a:xfrm>
            <a:off x="10486962" y="837607"/>
            <a:ext cx="2275842" cy="52021"/>
          </a:xfrm>
          <a:prstGeom prst="roundRect">
            <a:avLst>
              <a:gd name="adj" fmla="val 16667"/>
            </a:avLst>
          </a:prstGeom>
          <a:solidFill>
            <a:srgbClr val="FFFFFF"/>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85" name="Rectangle 34"/>
          <p:cNvSpPr/>
          <p:nvPr/>
        </p:nvSpPr>
        <p:spPr>
          <a:xfrm>
            <a:off x="12920840" y="-2847"/>
            <a:ext cx="81959" cy="884329"/>
          </a:xfrm>
          <a:prstGeom prst="rect">
            <a:avLst/>
          </a:prstGeom>
          <a:solidFill>
            <a:srgbClr val="FFFFFF">
              <a:alpha val="65098"/>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86" name="Rectangle 35"/>
          <p:cNvSpPr/>
          <p:nvPr/>
        </p:nvSpPr>
        <p:spPr>
          <a:xfrm>
            <a:off x="12863262" y="-2847"/>
            <a:ext cx="39016" cy="884329"/>
          </a:xfrm>
          <a:prstGeom prst="rect">
            <a:avLst/>
          </a:prstGeom>
          <a:solidFill>
            <a:srgbClr val="FFFFFF">
              <a:alpha val="65098"/>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87" name="Rectangle 36"/>
          <p:cNvSpPr/>
          <p:nvPr/>
        </p:nvSpPr>
        <p:spPr>
          <a:xfrm>
            <a:off x="12833635" y="-2847"/>
            <a:ext cx="18064" cy="884329"/>
          </a:xfrm>
          <a:prstGeom prst="rect">
            <a:avLst/>
          </a:prstGeom>
          <a:solidFill>
            <a:srgbClr val="FFFFFF">
              <a:alpha val="60000"/>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88" name="Rectangle 37"/>
          <p:cNvSpPr/>
          <p:nvPr/>
        </p:nvSpPr>
        <p:spPr>
          <a:xfrm>
            <a:off x="12765044" y="-2847"/>
            <a:ext cx="39017" cy="884329"/>
          </a:xfrm>
          <a:prstGeom prst="rect">
            <a:avLst/>
          </a:prstGeom>
          <a:solidFill>
            <a:srgbClr val="FFFFFF">
              <a:alpha val="40000"/>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89" name="Rectangle 38"/>
          <p:cNvSpPr/>
          <p:nvPr/>
        </p:nvSpPr>
        <p:spPr>
          <a:xfrm>
            <a:off x="12680073" y="539"/>
            <a:ext cx="78031" cy="832310"/>
          </a:xfrm>
          <a:prstGeom prst="rect">
            <a:avLst/>
          </a:prstGeom>
          <a:solidFill>
            <a:srgbClr val="FFFFFF">
              <a:alpha val="20000"/>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90" name="Rectangle 39"/>
          <p:cNvSpPr/>
          <p:nvPr/>
        </p:nvSpPr>
        <p:spPr>
          <a:xfrm>
            <a:off x="12617523" y="539"/>
            <a:ext cx="18064" cy="832310"/>
          </a:xfrm>
          <a:prstGeom prst="rect">
            <a:avLst/>
          </a:prstGeom>
          <a:solidFill>
            <a:srgbClr val="FFFFFF">
              <a:alpha val="30196"/>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91" name="Slide Number"/>
          <p:cNvSpPr txBox="1"/>
          <p:nvPr>
            <p:ph type="sldNum" sz="quarter" idx="2"/>
          </p:nvPr>
        </p:nvSpPr>
        <p:spPr>
          <a:xfrm>
            <a:off x="12249233" y="50477"/>
            <a:ext cx="460792" cy="472947"/>
          </a:xfrm>
          <a:prstGeom prst="rect">
            <a:avLst/>
          </a:prstGeom>
        </p:spPr>
        <p:txBody>
          <a:bodyPr lIns="65022" tIns="65022" rIns="65022" bIns="65022" anchor="b"/>
          <a:lstStyle>
            <a:lvl1pPr algn="r" defTabSz="1300480">
              <a:defRPr sz="2400">
                <a:latin typeface="Georgia"/>
                <a:ea typeface="Georgia"/>
                <a:cs typeface="Georgia"/>
                <a:sym typeface="Georgi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FFFFFF"/>
        </a:solidFill>
      </p:bgPr>
    </p:bg>
    <p:spTree>
      <p:nvGrpSpPr>
        <p:cNvPr id="1" name=""/>
        <p:cNvGrpSpPr/>
        <p:nvPr/>
      </p:nvGrpSpPr>
      <p:grpSpPr>
        <a:xfrm>
          <a:off x="0" y="0"/>
          <a:ext cx="0" cy="0"/>
          <a:chOff x="0" y="0"/>
          <a:chExt cx="0" cy="0"/>
        </a:xfrm>
      </p:grpSpPr>
      <p:sp>
        <p:nvSpPr>
          <p:cNvPr id="198" name="Rectangle 22"/>
          <p:cNvSpPr/>
          <p:nvPr/>
        </p:nvSpPr>
        <p:spPr>
          <a:xfrm flipH="1" rot="10800000">
            <a:off x="7694481" y="5418666"/>
            <a:ext cx="5310321" cy="129548"/>
          </a:xfrm>
          <a:prstGeom prst="rect">
            <a:avLst/>
          </a:prstGeom>
          <a:solidFill>
            <a:srgbClr val="438086"/>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199" name="Rectangle 23"/>
          <p:cNvSpPr/>
          <p:nvPr/>
        </p:nvSpPr>
        <p:spPr>
          <a:xfrm flipH="1" rot="10800000">
            <a:off x="7694506" y="5542414"/>
            <a:ext cx="5310297" cy="273103"/>
          </a:xfrm>
          <a:prstGeom prst="rect">
            <a:avLst/>
          </a:prstGeom>
          <a:solidFill>
            <a:srgbClr val="438086">
              <a:alpha val="50000"/>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200" name="Rectangle 24"/>
          <p:cNvSpPr/>
          <p:nvPr/>
        </p:nvSpPr>
        <p:spPr>
          <a:xfrm flipH="1" rot="10800000">
            <a:off x="7694506" y="5850152"/>
            <a:ext cx="5310297" cy="18064"/>
          </a:xfrm>
          <a:prstGeom prst="rect">
            <a:avLst/>
          </a:prstGeom>
          <a:solidFill>
            <a:srgbClr val="438086">
              <a:alpha val="64999"/>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201" name="Rectangle 25"/>
          <p:cNvSpPr/>
          <p:nvPr/>
        </p:nvSpPr>
        <p:spPr>
          <a:xfrm flipH="1" rot="10800000">
            <a:off x="7694506" y="5922705"/>
            <a:ext cx="2796034" cy="26012"/>
          </a:xfrm>
          <a:prstGeom prst="rect">
            <a:avLst/>
          </a:prstGeom>
          <a:solidFill>
            <a:srgbClr val="438086">
              <a:alpha val="60000"/>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202" name="Rectangle 26"/>
          <p:cNvSpPr/>
          <p:nvPr/>
        </p:nvSpPr>
        <p:spPr>
          <a:xfrm flipH="1" rot="10800000">
            <a:off x="7694506" y="5970194"/>
            <a:ext cx="2796034" cy="18064"/>
          </a:xfrm>
          <a:prstGeom prst="rect">
            <a:avLst/>
          </a:prstGeom>
          <a:solidFill>
            <a:srgbClr val="438086">
              <a:alpha val="64999"/>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203" name="Rounded Rectangle 29"/>
          <p:cNvSpPr/>
          <p:nvPr/>
        </p:nvSpPr>
        <p:spPr>
          <a:xfrm>
            <a:off x="7694506" y="5635412"/>
            <a:ext cx="4356610" cy="39016"/>
          </a:xfrm>
          <a:prstGeom prst="roundRect">
            <a:avLst>
              <a:gd name="adj" fmla="val 16667"/>
            </a:avLst>
          </a:prstGeom>
          <a:solidFill>
            <a:srgbClr val="FFFFFF"/>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204" name="Rounded Rectangle 30"/>
          <p:cNvSpPr/>
          <p:nvPr/>
        </p:nvSpPr>
        <p:spPr>
          <a:xfrm>
            <a:off x="10491031" y="5775619"/>
            <a:ext cx="2275842" cy="52021"/>
          </a:xfrm>
          <a:prstGeom prst="roundRect">
            <a:avLst>
              <a:gd name="adj" fmla="val 16667"/>
            </a:avLst>
          </a:prstGeom>
          <a:solidFill>
            <a:srgbClr val="FFFFFF"/>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205" name="Rectangle 6"/>
          <p:cNvSpPr/>
          <p:nvPr/>
        </p:nvSpPr>
        <p:spPr>
          <a:xfrm>
            <a:off x="1" y="5190630"/>
            <a:ext cx="13004802" cy="347266"/>
          </a:xfrm>
          <a:prstGeom prst="rect">
            <a:avLst/>
          </a:prstGeom>
          <a:solidFill>
            <a:srgbClr val="438086">
              <a:alpha val="50000"/>
            </a:srgbClr>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206" name="Rectangle 9"/>
          <p:cNvSpPr/>
          <p:nvPr/>
        </p:nvSpPr>
        <p:spPr>
          <a:xfrm>
            <a:off x="0" y="5227415"/>
            <a:ext cx="13004802" cy="200076"/>
          </a:xfrm>
          <a:prstGeom prst="rect">
            <a:avLst/>
          </a:prstGeom>
          <a:solidFill>
            <a:srgbClr val="438086"/>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207" name="Rectangle 10"/>
          <p:cNvSpPr/>
          <p:nvPr/>
        </p:nvSpPr>
        <p:spPr>
          <a:xfrm flipH="1" rot="10800000">
            <a:off x="9122206" y="5181282"/>
            <a:ext cx="3882596" cy="353328"/>
          </a:xfrm>
          <a:prstGeom prst="rect">
            <a:avLst/>
          </a:prstGeom>
          <a:solidFill>
            <a:srgbClr val="438086"/>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208" name="Rectangle 18"/>
          <p:cNvSpPr/>
          <p:nvPr/>
        </p:nvSpPr>
        <p:spPr>
          <a:xfrm>
            <a:off x="-1" y="-1"/>
            <a:ext cx="13004802" cy="5264642"/>
          </a:xfrm>
          <a:prstGeom prst="rect">
            <a:avLst/>
          </a:prstGeom>
          <a:solidFill>
            <a:srgbClr val="424456"/>
          </a:solidFill>
          <a:ln w="12700">
            <a:miter lim="400000"/>
          </a:ln>
        </p:spPr>
        <p:txBody>
          <a:bodyPr lIns="50800" tIns="50800" rIns="50800" bIns="50800" anchor="ctr"/>
          <a:lstStyle/>
          <a:p>
            <a:pPr algn="ctr" defTabSz="1300480">
              <a:spcBef>
                <a:spcPts val="0"/>
              </a:spcBef>
              <a:defRPr sz="2400">
                <a:solidFill>
                  <a:srgbClr val="FFFFFF"/>
                </a:solidFill>
                <a:latin typeface="Georgia"/>
                <a:ea typeface="Georgia"/>
                <a:cs typeface="Georgia"/>
                <a:sym typeface="Georgia"/>
              </a:defRPr>
            </a:pPr>
          </a:p>
        </p:txBody>
      </p:sp>
      <p:sp>
        <p:nvSpPr>
          <p:cNvPr id="209" name="Title Text"/>
          <p:cNvSpPr txBox="1"/>
          <p:nvPr>
            <p:ph type="title"/>
          </p:nvPr>
        </p:nvSpPr>
        <p:spPr>
          <a:xfrm>
            <a:off x="650238" y="3416015"/>
            <a:ext cx="12029443" cy="2090705"/>
          </a:xfrm>
          <a:prstGeom prst="rect">
            <a:avLst/>
          </a:prstGeom>
        </p:spPr>
        <p:txBody>
          <a:bodyPr lIns="65022" tIns="65022" rIns="65022" bIns="65022" anchor="b"/>
          <a:lstStyle>
            <a:lvl1pPr algn="l" defTabSz="1300480">
              <a:defRPr sz="6200">
                <a:latin typeface="Trebuchet MS"/>
                <a:ea typeface="Trebuchet MS"/>
                <a:cs typeface="Trebuchet MS"/>
                <a:sym typeface="Trebuchet MS"/>
              </a:defRPr>
            </a:lvl1pPr>
          </a:lstStyle>
          <a:p>
            <a:pPr/>
            <a:r>
              <a:t>Title Text</a:t>
            </a:r>
          </a:p>
        </p:txBody>
      </p:sp>
      <p:sp>
        <p:nvSpPr>
          <p:cNvPr id="210" name="Body Level One…"/>
          <p:cNvSpPr txBox="1"/>
          <p:nvPr>
            <p:ph type="body" sz="quarter" idx="1"/>
          </p:nvPr>
        </p:nvSpPr>
        <p:spPr>
          <a:xfrm>
            <a:off x="650238" y="5546578"/>
            <a:ext cx="7044269" cy="2492589"/>
          </a:xfrm>
          <a:prstGeom prst="rect">
            <a:avLst/>
          </a:prstGeom>
        </p:spPr>
        <p:txBody>
          <a:bodyPr lIns="65022" tIns="65022" rIns="65022" bIns="65022" anchor="t"/>
          <a:lstStyle>
            <a:lvl1pPr marL="0" indent="64007" defTabSz="1300480">
              <a:spcBef>
                <a:spcPts val="400"/>
              </a:spcBef>
              <a:buSzTx/>
              <a:buNone/>
              <a:defRPr sz="3400">
                <a:solidFill>
                  <a:srgbClr val="424456"/>
                </a:solidFill>
                <a:latin typeface="Georgia"/>
                <a:ea typeface="Georgia"/>
                <a:cs typeface="Georgia"/>
                <a:sym typeface="Georgia"/>
              </a:defRPr>
            </a:lvl1pPr>
            <a:lvl2pPr marL="0" indent="64007" defTabSz="1300480">
              <a:spcBef>
                <a:spcPts val="400"/>
              </a:spcBef>
              <a:buSzTx/>
              <a:buNone/>
              <a:defRPr sz="3400">
                <a:solidFill>
                  <a:srgbClr val="424456"/>
                </a:solidFill>
                <a:latin typeface="Georgia"/>
                <a:ea typeface="Georgia"/>
                <a:cs typeface="Georgia"/>
                <a:sym typeface="Georgia"/>
              </a:defRPr>
            </a:lvl2pPr>
            <a:lvl3pPr marL="0" indent="64007" defTabSz="1300480">
              <a:spcBef>
                <a:spcPts val="400"/>
              </a:spcBef>
              <a:buSzTx/>
              <a:buNone/>
              <a:defRPr sz="3400">
                <a:solidFill>
                  <a:srgbClr val="424456"/>
                </a:solidFill>
                <a:latin typeface="Georgia"/>
                <a:ea typeface="Georgia"/>
                <a:cs typeface="Georgia"/>
                <a:sym typeface="Georgia"/>
              </a:defRPr>
            </a:lvl3pPr>
            <a:lvl4pPr marL="0" indent="64007" defTabSz="1300480">
              <a:spcBef>
                <a:spcPts val="400"/>
              </a:spcBef>
              <a:buSzTx/>
              <a:buNone/>
              <a:defRPr sz="3400">
                <a:solidFill>
                  <a:srgbClr val="424456"/>
                </a:solidFill>
                <a:latin typeface="Georgia"/>
                <a:ea typeface="Georgia"/>
                <a:cs typeface="Georgia"/>
                <a:sym typeface="Georgia"/>
              </a:defRPr>
            </a:lvl4pPr>
            <a:lvl5pPr marL="0" indent="64007" defTabSz="1300480">
              <a:spcBef>
                <a:spcPts val="400"/>
              </a:spcBef>
              <a:buSzTx/>
              <a:buNone/>
              <a:defRPr sz="3400">
                <a:solidFill>
                  <a:srgbClr val="424456"/>
                </a:solidFill>
                <a:latin typeface="Georgia"/>
                <a:ea typeface="Georgia"/>
                <a:cs typeface="Georgia"/>
                <a:sym typeface="Georgia"/>
              </a:defRPr>
            </a:lvl5pPr>
          </a:lstStyle>
          <a:p>
            <a:pPr/>
            <a:r>
              <a:t>Body Level One</a:t>
            </a:r>
          </a:p>
          <a:p>
            <a:pPr lvl="1"/>
            <a:r>
              <a:t>Body Level Two</a:t>
            </a:r>
          </a:p>
          <a:p>
            <a:pPr lvl="2"/>
            <a:r>
              <a:t>Body Level Three</a:t>
            </a:r>
          </a:p>
          <a:p>
            <a:pPr lvl="3"/>
            <a:r>
              <a:t>Body Level Four</a:t>
            </a:r>
          </a:p>
          <a:p>
            <a:pPr lvl="4"/>
            <a:r>
              <a:t>Body Level Five</a:t>
            </a:r>
          </a:p>
        </p:txBody>
      </p:sp>
      <p:sp>
        <p:nvSpPr>
          <p:cNvPr id="211" name="Slide Number"/>
          <p:cNvSpPr txBox="1"/>
          <p:nvPr>
            <p:ph type="sldNum" sz="quarter" idx="2"/>
          </p:nvPr>
        </p:nvSpPr>
        <p:spPr>
          <a:xfrm>
            <a:off x="12435635" y="48861"/>
            <a:ext cx="460793" cy="472947"/>
          </a:xfrm>
          <a:prstGeom prst="rect">
            <a:avLst/>
          </a:prstGeom>
        </p:spPr>
        <p:txBody>
          <a:bodyPr lIns="65022" tIns="65022" rIns="65022" bIns="65022" anchor="b"/>
          <a:lstStyle>
            <a:lvl1pPr algn="r" defTabSz="1300480">
              <a:defRPr sz="2400">
                <a:latin typeface="Georgia"/>
                <a:ea typeface="Georgia"/>
                <a:cs typeface="Georgia"/>
                <a:sym typeface="Georgi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Panoramic photo of two canoeists on a wide river with snowy mountains in the background"/>
          <p:cNvSpPr/>
          <p:nvPr>
            <p:ph type="pic" idx="21"/>
          </p:nvPr>
        </p:nvSpPr>
        <p:spPr>
          <a:xfrm>
            <a:off x="1600200" y="330200"/>
            <a:ext cx="9779001" cy="6519334"/>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Red boat moored by a dock in a river with trees along the shoreline and a cloudy blue sky in the background"/>
          <p:cNvSpPr/>
          <p:nvPr>
            <p:ph type="pic" sz="half" idx="21"/>
          </p:nvPr>
        </p:nvSpPr>
        <p:spPr>
          <a:xfrm>
            <a:off x="6642100" y="762000"/>
            <a:ext cx="5494867" cy="82423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762000"/>
            <a:ext cx="5334000" cy="40005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xfrm>
            <a:off x="6311798" y="9245599"/>
            <a:ext cx="368504" cy="381001"/>
          </a:xfrm>
          <a:prstGeom prst="rect">
            <a:avLst/>
          </a:prstGeom>
        </p:spPr>
        <p:txBody>
          <a:bodyPr anchor="b"/>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Red boat moored by a dock in a river with trees along the shoreline and a cloudy blue sky in the background"/>
          <p:cNvSpPr/>
          <p:nvPr>
            <p:ph type="pic" sz="half" idx="21"/>
          </p:nvPr>
        </p:nvSpPr>
        <p:spPr>
          <a:xfrm>
            <a:off x="6718300" y="1054100"/>
            <a:ext cx="5334000" cy="80010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5" name="Title Text"/>
          <p:cNvSpPr txBox="1"/>
          <p:nvPr>
            <p:ph type="title"/>
          </p:nvPr>
        </p:nvSpPr>
        <p:spPr>
          <a:prstGeom prst="rect">
            <a:avLst/>
          </a:prstGeom>
        </p:spPr>
        <p:txBody>
          <a:bodyPr/>
          <a:lstStyle/>
          <a:p>
            <a:pPr/>
            <a:r>
              <a:t>Title Text</a:t>
            </a:r>
          </a:p>
        </p:txBody>
      </p:sp>
      <p:sp>
        <p:nvSpPr>
          <p:cNvPr id="76" name="Body Level One…"/>
          <p:cNvSpPr txBox="1"/>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4" name="Title Text"/>
          <p:cNvSpPr txBox="1"/>
          <p:nvPr>
            <p:ph type="title"/>
          </p:nvPr>
        </p:nvSpPr>
        <p:spPr>
          <a:prstGeom prst="rect">
            <a:avLst/>
          </a:prstGeom>
        </p:spPr>
        <p:txBody>
          <a:bodyPr/>
          <a:lstStyle/>
          <a:p>
            <a:pPr/>
            <a:r>
              <a:t>Title Text</a:t>
            </a:r>
          </a:p>
        </p:txBody>
      </p:sp>
      <p:sp>
        <p:nvSpPr>
          <p:cNvPr id="85" name="Body Level One…"/>
          <p:cNvSpPr txBox="1"/>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45600"/>
            <a:ext cx="368504" cy="381000"/>
          </a:xfrm>
          <a:prstGeom prst="rect">
            <a:avLst/>
          </a:prstGeom>
          <a:ln w="12700">
            <a:miter lim="400000"/>
          </a:ln>
        </p:spPr>
        <p:txBody>
          <a:bodyPr wrap="none" lIns="50800" tIns="50800" rIns="50800" bIns="50800">
            <a:spAutoFit/>
          </a:bodyPr>
          <a:lstStyle>
            <a:lvl1pPr algn="ctr">
              <a:spcBef>
                <a:spcPts val="0"/>
              </a:spcBef>
              <a:defRPr sz="1800">
                <a:solidFill>
                  <a:srgbClr val="FFFFFF"/>
                </a:solidFill>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Helvetica Light"/>
          <a:ea typeface="Helvetica Light"/>
          <a:cs typeface="Helvetica Light"/>
          <a:sym typeface="Helvetica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Helvetica Light"/>
          <a:ea typeface="Helvetica Light"/>
          <a:cs typeface="Helvetica Light"/>
          <a:sym typeface="Helvetica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Helvetica Light"/>
          <a:ea typeface="Helvetica Light"/>
          <a:cs typeface="Helvetica Light"/>
          <a:sym typeface="Helvetica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Helvetica Light"/>
          <a:ea typeface="Helvetica Light"/>
          <a:cs typeface="Helvetica Light"/>
          <a:sym typeface="Helvetica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Helvetica Light"/>
          <a:ea typeface="Helvetica Light"/>
          <a:cs typeface="Helvetica Light"/>
          <a:sym typeface="Helvetica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Helvetica Light"/>
          <a:ea typeface="Helvetica Light"/>
          <a:cs typeface="Helvetica Light"/>
          <a:sym typeface="Helvetica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Helvetica Light"/>
          <a:ea typeface="Helvetica Light"/>
          <a:cs typeface="Helvetica Light"/>
          <a:sym typeface="Helvetica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Helvetica Light"/>
          <a:ea typeface="Helvetica Light"/>
          <a:cs typeface="Helvetica Light"/>
          <a:sym typeface="Helvetica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solidFill>
            <a:srgbClr val="FFFFFF"/>
          </a:solidFill>
          <a:uFillTx/>
          <a:latin typeface="Helvetica Light"/>
          <a:ea typeface="Helvetica Light"/>
          <a:cs typeface="Helvetica Light"/>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Helvetica Light"/>
          <a:ea typeface="Helvetica Light"/>
          <a:cs typeface="Helvetica Light"/>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Helvetica Light"/>
          <a:ea typeface="Helvetica Light"/>
          <a:cs typeface="Helvetica Light"/>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Helvetica Light"/>
          <a:ea typeface="Helvetica Light"/>
          <a:cs typeface="Helvetica Light"/>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Helvetica Light"/>
          <a:ea typeface="Helvetica Light"/>
          <a:cs typeface="Helvetica Light"/>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Helvetica Light"/>
          <a:ea typeface="Helvetica Light"/>
          <a:cs typeface="Helvetica Light"/>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Helvetica Light"/>
          <a:ea typeface="Helvetica Light"/>
          <a:cs typeface="Helvetica Light"/>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Helvetica Light"/>
          <a:ea typeface="Helvetica Light"/>
          <a:cs typeface="Helvetica Light"/>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Helvetica Light"/>
          <a:ea typeface="Helvetica Light"/>
          <a:cs typeface="Helvetica Light"/>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b="0" baseline="0" cap="none" i="0" spc="0" strike="noStrike" sz="3800" u="none">
          <a:solidFill>
            <a:srgbClr val="FFFFFF"/>
          </a:solidFill>
          <a:uFillTx/>
          <a:latin typeface="Helvetica Light"/>
          <a:ea typeface="Helvetica Light"/>
          <a:cs typeface="Helvetica Light"/>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TEAM ECOVOLVE"/>
          <p:cNvSpPr txBox="1"/>
          <p:nvPr>
            <p:ph type="ctrTitle"/>
          </p:nvPr>
        </p:nvSpPr>
        <p:spPr>
          <a:prstGeom prst="rect">
            <a:avLst/>
          </a:prstGeom>
        </p:spPr>
        <p:txBody>
          <a:bodyPr/>
          <a:lstStyle/>
          <a:p>
            <a:pPr/>
            <a:r>
              <a:t>TEAM ECOVOLVE</a:t>
            </a:r>
          </a:p>
        </p:txBody>
      </p:sp>
      <p:sp>
        <p:nvSpPr>
          <p:cNvPr id="221" name="PORTABLE SOLAR CHARGER"/>
          <p:cNvSpPr txBox="1"/>
          <p:nvPr>
            <p:ph type="subTitle" sz="quarter" idx="1"/>
          </p:nvPr>
        </p:nvSpPr>
        <p:spPr>
          <a:prstGeom prst="rect">
            <a:avLst/>
          </a:prstGeom>
        </p:spPr>
        <p:txBody>
          <a:bodyPr/>
          <a:lstStyle/>
          <a:p>
            <a:pPr/>
            <a:r>
              <a:t>PORTABLE SOLAR CHARGER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Title 2"/>
          <p:cNvSpPr txBox="1"/>
          <p:nvPr>
            <p:ph type="title"/>
          </p:nvPr>
        </p:nvSpPr>
        <p:spPr>
          <a:xfrm>
            <a:off x="39660" y="882755"/>
            <a:ext cx="11054083" cy="921705"/>
          </a:xfrm>
          <a:prstGeom prst="rect">
            <a:avLst/>
          </a:prstGeom>
        </p:spPr>
        <p:txBody>
          <a:bodyPr/>
          <a:lstStyle>
            <a:lvl1pPr defTabSz="910336">
              <a:defRPr sz="5300" u="sng">
                <a:solidFill>
                  <a:srgbClr val="424456"/>
                </a:solidFill>
                <a:effectLst>
                  <a:outerShdw sx="100000" sy="100000" kx="0" ky="0" algn="b" rotWithShape="0" blurRad="25400" dist="26669" dir="5400000">
                    <a:srgbClr val="000000">
                      <a:alpha val="25000"/>
                    </a:srgbClr>
                  </a:outerShdw>
                </a:effectLst>
              </a:defRPr>
            </a:lvl1pPr>
          </a:lstStyle>
          <a:p>
            <a:pPr/>
            <a:r>
              <a:t>INSPIRATION:</a:t>
            </a:r>
          </a:p>
        </p:txBody>
      </p:sp>
      <p:sp>
        <p:nvSpPr>
          <p:cNvPr id="248" name="Text Placeholder 3"/>
          <p:cNvSpPr txBox="1"/>
          <p:nvPr>
            <p:ph type="body" idx="1"/>
          </p:nvPr>
        </p:nvSpPr>
        <p:spPr>
          <a:xfrm>
            <a:off x="-1" y="1906868"/>
            <a:ext cx="13004802" cy="7988091"/>
          </a:xfrm>
          <a:prstGeom prst="rect">
            <a:avLst/>
          </a:prstGeom>
        </p:spPr>
        <p:txBody>
          <a:bodyPr/>
          <a:lstStyle/>
          <a:p>
            <a:pPr>
              <a:defRPr sz="2200"/>
            </a:pPr>
            <a:r>
              <a:t>Products like the </a:t>
            </a:r>
            <a:r>
              <a:rPr b="1"/>
              <a:t>Goal Zero Nomad</a:t>
            </a:r>
            <a:r>
              <a:t> and </a:t>
            </a:r>
            <a:r>
              <a:rPr b="1"/>
              <a:t>BigBlue Solar Charger</a:t>
            </a:r>
            <a:r>
              <a:t> emphasize portability. They are designed to be lightweight, foldable, and easy to carry, making them ideal for outdoor enthusiasts.</a:t>
            </a:r>
          </a:p>
          <a:p>
            <a:pPr>
              <a:defRPr sz="2200"/>
            </a:pPr>
          </a:p>
          <a:p>
            <a:pPr marL="438625" indent="-392906">
              <a:buClr>
                <a:srgbClr val="A04DA3"/>
              </a:buClr>
              <a:buSzPct val="100000"/>
              <a:buFont typeface="Georgia"/>
              <a:buChar char="❑"/>
              <a:defRPr sz="2200"/>
            </a:pPr>
            <a:r>
              <a:t>We focus on designing  a </a:t>
            </a:r>
            <a:r>
              <a:rPr b="1"/>
              <a:t>compact, modular solar charger</a:t>
            </a:r>
            <a:r>
              <a:t> that can be expanded or contracted based on user needs. For instance, create a charger with </a:t>
            </a:r>
            <a:r>
              <a:rPr b="1"/>
              <a:t>detachable solar panels</a:t>
            </a:r>
            <a:r>
              <a:t> that users can add or remove depending on the level of power they require. This could target travelers who need a lightweight option for short trips and more power for extended outings. </a:t>
            </a:r>
          </a:p>
          <a:p>
            <a:pPr marL="438625" indent="-392906">
              <a:buClr>
                <a:srgbClr val="A04DA3"/>
              </a:buClr>
              <a:buSzPct val="100000"/>
              <a:buFont typeface="Georgia"/>
              <a:buChar char="❑"/>
              <a:defRPr sz="2200"/>
            </a:pPr>
            <a:r>
              <a:t>This would allow users to charge devices while commuting, cycling, or working in outdoor environments. Integrating solar panels into everyday accessories can appeal to students, professionals, and travelers.</a:t>
            </a:r>
          </a:p>
          <a:p>
            <a:pPr marL="438625" indent="-392906">
              <a:buClr>
                <a:srgbClr val="A04DA3"/>
              </a:buClr>
              <a:buSzPct val="100000"/>
              <a:buFont typeface="Georgia"/>
              <a:buChar char="❑"/>
              <a:defRPr sz="2200"/>
            </a:pPr>
            <a:r>
              <a:t>We also focuses on using sensors or motors to tilt the panels toward the sun, maximizing efficiency throughout the day. This could be especially useful for camping, trekking, or off-grid locations where users may not always be able to manually adjust the solar panels.</a:t>
            </a:r>
          </a:p>
          <a:p>
            <a:pPr marL="438625" indent="-392906">
              <a:buClr>
                <a:srgbClr val="A04DA3"/>
              </a:buClr>
              <a:buSzPct val="100000"/>
              <a:buFont typeface="Georgia"/>
              <a:buChar char="❑"/>
              <a:defRPr sz="2200"/>
            </a:pPr>
            <a:r>
              <a:t>When there’s no sunlight, users could generate power manually. This would cater to adventurers, campers, and those in disaster-prone areas.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Title 1"/>
          <p:cNvSpPr txBox="1"/>
          <p:nvPr>
            <p:ph type="title"/>
          </p:nvPr>
        </p:nvSpPr>
        <p:spPr>
          <a:xfrm>
            <a:off x="-2" y="780343"/>
            <a:ext cx="11723656" cy="819292"/>
          </a:xfrm>
          <a:prstGeom prst="rect">
            <a:avLst/>
          </a:prstGeom>
        </p:spPr>
        <p:txBody>
          <a:bodyPr/>
          <a:lstStyle>
            <a:lvl1pPr defTabSz="1183436">
              <a:defRPr sz="4500" u="sng">
                <a:solidFill>
                  <a:srgbClr val="424456"/>
                </a:solidFill>
                <a:effectLst>
                  <a:outerShdw sx="100000" sy="100000" kx="0" ky="0" algn="b" rotWithShape="0" blurRad="38100" dist="34671" dir="5400000">
                    <a:srgbClr val="000000">
                      <a:alpha val="25000"/>
                    </a:srgbClr>
                  </a:outerShdw>
                </a:effectLst>
                <a:latin typeface="Bahnschrift SemiBold"/>
                <a:ea typeface="Bahnschrift SemiBold"/>
                <a:cs typeface="Bahnschrift SemiBold"/>
                <a:sym typeface="Bahnschrift SemiBold"/>
              </a:defRPr>
            </a:lvl1pPr>
          </a:lstStyle>
          <a:p>
            <a:pPr/>
            <a:r>
              <a:t>VALIDATING ASSUMPTIONS:</a:t>
            </a:r>
          </a:p>
        </p:txBody>
      </p:sp>
      <p:sp>
        <p:nvSpPr>
          <p:cNvPr id="251" name="Text Placeholder 2"/>
          <p:cNvSpPr txBox="1"/>
          <p:nvPr>
            <p:ph type="body" idx="1"/>
          </p:nvPr>
        </p:nvSpPr>
        <p:spPr>
          <a:xfrm>
            <a:off x="255304" y="1599635"/>
            <a:ext cx="12391780" cy="7783267"/>
          </a:xfrm>
          <a:prstGeom prst="rect">
            <a:avLst/>
          </a:prstGeom>
        </p:spPr>
        <p:txBody>
          <a:bodyPr/>
          <a:lstStyle/>
          <a:p>
            <a:pPr marL="438625" indent="-392906">
              <a:buClr>
                <a:srgbClr val="A04DA3"/>
              </a:buClr>
              <a:buSzPct val="100000"/>
              <a:buFont typeface="Georgia"/>
              <a:buChar char="➢"/>
              <a:defRPr b="1" sz="2200" u="sng"/>
            </a:pPr>
            <a:r>
              <a:t>Assumption</a:t>
            </a:r>
            <a:r>
              <a:rPr b="0" u="none"/>
              <a:t>: Many users assume that all chargers, regardless of type, should support fast charging and quickly charge their devices.</a:t>
            </a:r>
          </a:p>
          <a:p>
            <a:pPr marL="438625" indent="-392906">
              <a:buClr>
                <a:srgbClr val="A04DA3"/>
              </a:buClr>
              <a:buSzPct val="100000"/>
              <a:buFont typeface="Georgia"/>
              <a:buChar char="➢"/>
              <a:defRPr b="1" sz="2200"/>
            </a:pPr>
            <a:r>
              <a:t>Reality</a:t>
            </a:r>
            <a:r>
              <a:rPr b="0"/>
              <a:t>: Not all chargers or devices support fast charging. Fast charging requires compatible technology on both the charger and the device.</a:t>
            </a:r>
          </a:p>
          <a:p>
            <a:pPr marL="438625" indent="-392906">
              <a:buClr>
                <a:srgbClr val="A04DA3"/>
              </a:buClr>
              <a:buSzPct val="100000"/>
              <a:buFont typeface="Georgia"/>
              <a:buChar char="➢"/>
              <a:defRPr sz="2200"/>
            </a:pPr>
          </a:p>
          <a:p>
            <a:pPr marL="438625" indent="-392906">
              <a:buClr>
                <a:srgbClr val="A04DA3"/>
              </a:buClr>
              <a:buSzPct val="100000"/>
              <a:buFont typeface="Georgia"/>
              <a:buChar char="➢"/>
              <a:defRPr b="1" sz="2200" u="sng"/>
            </a:pPr>
            <a:r>
              <a:t>Assumption</a:t>
            </a:r>
            <a:r>
              <a:rPr u="none"/>
              <a:t> </a:t>
            </a:r>
            <a:r>
              <a:rPr b="0" u="none"/>
              <a:t>: Many users assume that there devices should be charged all the time</a:t>
            </a:r>
          </a:p>
          <a:p>
            <a:pPr marL="438625" indent="-392906">
              <a:buClr>
                <a:srgbClr val="A04DA3"/>
              </a:buClr>
              <a:buSzPct val="100000"/>
              <a:buFont typeface="Georgia"/>
              <a:buChar char="➢"/>
              <a:defRPr b="1" sz="2200"/>
            </a:pPr>
            <a:r>
              <a:t>Reality</a:t>
            </a:r>
            <a:r>
              <a:rPr b="0"/>
              <a:t>: Main concern is that their devices should stay connected rather than fully charged.</a:t>
            </a:r>
          </a:p>
          <a:p>
            <a:pPr marL="438625" indent="-392906">
              <a:buClr>
                <a:srgbClr val="A04DA3"/>
              </a:buClr>
              <a:buSzPct val="100000"/>
              <a:buFont typeface="Georgia"/>
              <a:buChar char="➢"/>
              <a:defRPr sz="2200"/>
            </a:pPr>
          </a:p>
          <a:p>
            <a:pPr marL="438625" indent="-392906">
              <a:buClr>
                <a:srgbClr val="A04DA3"/>
              </a:buClr>
              <a:buSzPct val="100000"/>
              <a:buFont typeface="Georgia"/>
              <a:buChar char="➢"/>
              <a:defRPr b="1" sz="2200" u="sng"/>
            </a:pPr>
            <a:r>
              <a:t>Assumption</a:t>
            </a:r>
            <a:r>
              <a:rPr u="none"/>
              <a:t> </a:t>
            </a:r>
            <a:r>
              <a:rPr b="0" u="none"/>
              <a:t>: Many users assume that solar chargers can only work in sunlight. </a:t>
            </a:r>
          </a:p>
          <a:p>
            <a:pPr marL="438625" indent="-392906">
              <a:buClr>
                <a:srgbClr val="A04DA3"/>
              </a:buClr>
              <a:buSzPct val="100000"/>
              <a:buFont typeface="Georgia"/>
              <a:buChar char="➢"/>
              <a:defRPr b="1" sz="2200"/>
            </a:pPr>
            <a:r>
              <a:t>Reality</a:t>
            </a:r>
            <a:r>
              <a:rPr b="0"/>
              <a:t>: Solar chargers are effective in sunlight as well as in night depending upon battery efficiency.</a:t>
            </a:r>
          </a:p>
          <a:p>
            <a:pPr marL="438625" indent="-392906">
              <a:buClr>
                <a:srgbClr val="A04DA3"/>
              </a:buClr>
              <a:buSzPct val="100000"/>
              <a:buFont typeface="Georgia"/>
              <a:buChar char="➢"/>
              <a:defRPr sz="2200"/>
            </a:pPr>
          </a:p>
          <a:p>
            <a:pPr marL="438625" indent="-392906">
              <a:buClr>
                <a:srgbClr val="A04DA3"/>
              </a:buClr>
              <a:buSzPct val="100000"/>
              <a:buFont typeface="Georgia"/>
              <a:buChar char="➢"/>
              <a:defRPr b="1" sz="2200" u="sng"/>
            </a:pPr>
            <a:r>
              <a:t>Assumption</a:t>
            </a:r>
            <a:r>
              <a:rPr b="0" u="none"/>
              <a:t>: People tend to assume that solar chargers are only useful for outdoor activities  or during emergencies when there’s no access to electricity.</a:t>
            </a:r>
          </a:p>
          <a:p>
            <a:pPr marL="438625" indent="-392906">
              <a:buClr>
                <a:srgbClr val="A04DA3"/>
              </a:buClr>
              <a:buSzPct val="100000"/>
              <a:buFont typeface="Georgia"/>
              <a:buChar char="➢"/>
              <a:defRPr b="1" sz="2200"/>
            </a:pPr>
            <a:r>
              <a:t>Reality</a:t>
            </a:r>
            <a:r>
              <a:rPr b="0"/>
              <a:t>: Solar chargers can also be useful for daily use, such as charging devices at home or in the office, as a way to reduce electricity consumption or for eco-conscious users looking to leverage renewable energy more regularly.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Title 3"/>
          <p:cNvSpPr txBox="1"/>
          <p:nvPr>
            <p:ph type="title"/>
          </p:nvPr>
        </p:nvSpPr>
        <p:spPr>
          <a:xfrm>
            <a:off x="357717" y="473109"/>
            <a:ext cx="11909144" cy="819294"/>
          </a:xfrm>
          <a:prstGeom prst="rect">
            <a:avLst/>
          </a:prstGeom>
        </p:spPr>
        <p:txBody>
          <a:bodyPr/>
          <a:lstStyle/>
          <a:p>
            <a:pPr defTabSz="1222450">
              <a:defRPr b="1" sz="4700" u="sng"/>
            </a:pPr>
            <a:r>
              <a:t>Competitor</a:t>
            </a:r>
            <a:r>
              <a:rPr u="none"/>
              <a:t> </a:t>
            </a:r>
            <a:r>
              <a:t>Analysis</a:t>
            </a:r>
            <a:r>
              <a:rPr u="none"/>
              <a:t>:</a:t>
            </a:r>
          </a:p>
        </p:txBody>
      </p:sp>
      <p:graphicFrame>
        <p:nvGraphicFramePr>
          <p:cNvPr id="254" name="Table 5"/>
          <p:cNvGraphicFramePr/>
          <p:nvPr/>
        </p:nvGraphicFramePr>
        <p:xfrm>
          <a:off x="460128" y="1599631"/>
          <a:ext cx="11867020" cy="7788383"/>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966755"/>
                <a:gridCol w="2966755"/>
                <a:gridCol w="2966755"/>
                <a:gridCol w="2966755"/>
              </a:tblGrid>
              <a:tr h="935083">
                <a:tc>
                  <a:txBody>
                    <a:bodyPr/>
                    <a:lstStyle/>
                    <a:p>
                      <a:pPr algn="l" defTabSz="1300480">
                        <a:defRPr>
                          <a:solidFill>
                            <a:srgbClr val="000000"/>
                          </a:solidFill>
                        </a:defRPr>
                      </a:pPr>
                      <a:r>
                        <a:rPr b="1" sz="2400">
                          <a:solidFill>
                            <a:srgbClr val="FFFFFF"/>
                          </a:solidFill>
                          <a:latin typeface="Georgia"/>
                          <a:ea typeface="Georgia"/>
                          <a:cs typeface="Georgia"/>
                          <a:sym typeface="Georgia"/>
                        </a:rPr>
                        <a:t>FACTOR</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50800">
                      <a:solidFill>
                        <a:srgbClr val="FFFFFF"/>
                      </a:solidFill>
                    </a:lnB>
                    <a:solidFill>
                      <a:srgbClr val="438086"/>
                    </a:solidFill>
                  </a:tcPr>
                </a:tc>
                <a:tc>
                  <a:txBody>
                    <a:bodyPr/>
                    <a:lstStyle/>
                    <a:p>
                      <a:pPr algn="l" defTabSz="1300480">
                        <a:defRPr b="1" sz="2400">
                          <a:latin typeface="Georgia"/>
                          <a:ea typeface="Georgia"/>
                          <a:cs typeface="Georgia"/>
                          <a:sym typeface="Georgia"/>
                        </a:defRPr>
                      </a:pPr>
                      <a:r>
                        <a:t>WIRED </a:t>
                      </a:r>
                    </a:p>
                    <a:p>
                      <a:pPr algn="l" defTabSz="1300480">
                        <a:defRPr b="1" sz="2400">
                          <a:latin typeface="Georgia"/>
                          <a:ea typeface="Georgia"/>
                          <a:cs typeface="Georgia"/>
                          <a:sym typeface="Georgia"/>
                        </a:defRPr>
                      </a:pPr>
                      <a:r>
                        <a:t>CHARGERS</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50800">
                      <a:solidFill>
                        <a:srgbClr val="FFFFFF"/>
                      </a:solidFill>
                    </a:lnB>
                    <a:solidFill>
                      <a:srgbClr val="438086"/>
                    </a:solidFill>
                  </a:tcPr>
                </a:tc>
                <a:tc>
                  <a:txBody>
                    <a:bodyPr/>
                    <a:lstStyle/>
                    <a:p>
                      <a:pPr algn="l" defTabSz="1300480">
                        <a:defRPr b="1" sz="2400">
                          <a:latin typeface="Georgia"/>
                          <a:ea typeface="Georgia"/>
                          <a:cs typeface="Georgia"/>
                          <a:sym typeface="Georgia"/>
                        </a:defRPr>
                      </a:pPr>
                      <a:r>
                        <a:t>POWER</a:t>
                      </a:r>
                    </a:p>
                    <a:p>
                      <a:pPr algn="l" defTabSz="1300480">
                        <a:defRPr b="1" sz="2400">
                          <a:latin typeface="Georgia"/>
                          <a:ea typeface="Georgia"/>
                          <a:cs typeface="Georgia"/>
                          <a:sym typeface="Georgia"/>
                        </a:defRPr>
                      </a:pPr>
                      <a:r>
                        <a:t>BANK</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50800">
                      <a:solidFill>
                        <a:srgbClr val="FFFFFF"/>
                      </a:solidFill>
                    </a:lnB>
                    <a:solidFill>
                      <a:srgbClr val="438086"/>
                    </a:solidFill>
                  </a:tcPr>
                </a:tc>
                <a:tc>
                  <a:txBody>
                    <a:bodyPr/>
                    <a:lstStyle/>
                    <a:p>
                      <a:pPr algn="l" defTabSz="1300480">
                        <a:defRPr b="1" sz="2400">
                          <a:latin typeface="Georgia"/>
                          <a:ea typeface="Georgia"/>
                          <a:cs typeface="Georgia"/>
                          <a:sym typeface="Georgia"/>
                        </a:defRPr>
                      </a:pPr>
                      <a:r>
                        <a:t>SOLAR</a:t>
                      </a:r>
                    </a:p>
                    <a:p>
                      <a:pPr algn="l" defTabSz="1300480">
                        <a:defRPr b="1" sz="2400">
                          <a:latin typeface="Georgia"/>
                          <a:ea typeface="Georgia"/>
                          <a:cs typeface="Georgia"/>
                          <a:sym typeface="Georgia"/>
                        </a:defRPr>
                      </a:pPr>
                      <a:r>
                        <a:t>CHARGERS</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50800">
                      <a:solidFill>
                        <a:srgbClr val="FFFFFF"/>
                      </a:solidFill>
                    </a:lnB>
                    <a:solidFill>
                      <a:srgbClr val="438086"/>
                    </a:solidFill>
                  </a:tcPr>
                </a:tc>
              </a:tr>
              <a:tr h="1331430">
                <a:tc>
                  <a:txBody>
                    <a:bodyPr/>
                    <a:lstStyle/>
                    <a:p>
                      <a:pPr algn="l" defTabSz="1300480">
                        <a:defRPr>
                          <a:solidFill>
                            <a:srgbClr val="000000"/>
                          </a:solidFill>
                        </a:defRPr>
                      </a:pPr>
                      <a:r>
                        <a:rPr sz="2400">
                          <a:latin typeface="Georgia"/>
                          <a:ea typeface="Georgia"/>
                          <a:cs typeface="Georgia"/>
                          <a:sym typeface="Georgia"/>
                        </a:rPr>
                        <a:t>Power Source</a:t>
                      </a:r>
                    </a:p>
                  </a:txBody>
                  <a:tcPr marL="45720" marR="45720" marT="45720" marB="45720" anchor="t" anchorCtr="0" horzOverflow="overflow">
                    <a:lnL w="12700">
                      <a:solidFill>
                        <a:srgbClr val="FFFFFF"/>
                      </a:solidFill>
                    </a:lnL>
                    <a:lnR w="12700">
                      <a:solidFill>
                        <a:srgbClr val="FFFFFF"/>
                      </a:solidFill>
                    </a:lnR>
                    <a:lnT w="50800">
                      <a:solidFill>
                        <a:srgbClr val="FFFFFF"/>
                      </a:solidFill>
                    </a:lnT>
                    <a:lnB w="12700">
                      <a:solidFill>
                        <a:srgbClr val="FFFFFF"/>
                      </a:solidFill>
                    </a:lnB>
                    <a:solidFill>
                      <a:srgbClr val="CDD7D8"/>
                    </a:solidFill>
                  </a:tcPr>
                </a:tc>
                <a:tc>
                  <a:txBody>
                    <a:bodyPr/>
                    <a:lstStyle/>
                    <a:p>
                      <a:pPr algn="l" defTabSz="1300480">
                        <a:defRPr>
                          <a:solidFill>
                            <a:srgbClr val="000000"/>
                          </a:solidFill>
                        </a:defRPr>
                      </a:pPr>
                      <a:r>
                        <a:rPr sz="2400">
                          <a:latin typeface="Georgia"/>
                          <a:ea typeface="Georgia"/>
                          <a:cs typeface="Georgia"/>
                          <a:sym typeface="Georgia"/>
                        </a:rPr>
                        <a:t>Wall outlet (AC power)</a:t>
                      </a:r>
                    </a:p>
                  </a:txBody>
                  <a:tcPr marL="45720" marR="45720" marT="45720" marB="45720" anchor="t" anchorCtr="0" horzOverflow="overflow">
                    <a:lnL w="12700">
                      <a:solidFill>
                        <a:srgbClr val="FFFFFF"/>
                      </a:solidFill>
                    </a:lnL>
                    <a:lnR w="12700">
                      <a:solidFill>
                        <a:srgbClr val="FFFFFF"/>
                      </a:solidFill>
                    </a:lnR>
                    <a:lnT w="50800">
                      <a:solidFill>
                        <a:srgbClr val="FFFFFF"/>
                      </a:solidFill>
                    </a:lnT>
                    <a:lnB w="12700">
                      <a:solidFill>
                        <a:srgbClr val="FFFFFF"/>
                      </a:solidFill>
                    </a:lnB>
                    <a:solidFill>
                      <a:srgbClr val="CDD7D8"/>
                    </a:solidFill>
                  </a:tcPr>
                </a:tc>
                <a:tc>
                  <a:txBody>
                    <a:bodyPr/>
                    <a:lstStyle/>
                    <a:p>
                      <a:pPr algn="l" defTabSz="1300480">
                        <a:defRPr>
                          <a:solidFill>
                            <a:srgbClr val="000000"/>
                          </a:solidFill>
                        </a:defRPr>
                      </a:pPr>
                      <a:r>
                        <a:rPr sz="2400">
                          <a:latin typeface="Georgia"/>
                          <a:ea typeface="Georgia"/>
                          <a:cs typeface="Georgia"/>
                          <a:sym typeface="Georgia"/>
                        </a:rPr>
                        <a:t>Pre-charged via outlet (AC power)</a:t>
                      </a:r>
                    </a:p>
                  </a:txBody>
                  <a:tcPr marL="45720" marR="45720" marT="45720" marB="45720" anchor="t" anchorCtr="0" horzOverflow="overflow">
                    <a:lnL w="12700">
                      <a:solidFill>
                        <a:srgbClr val="FFFFFF"/>
                      </a:solidFill>
                    </a:lnL>
                    <a:lnR w="12700">
                      <a:solidFill>
                        <a:srgbClr val="FFFFFF"/>
                      </a:solidFill>
                    </a:lnR>
                    <a:lnT w="50800">
                      <a:solidFill>
                        <a:srgbClr val="FFFFFF"/>
                      </a:solidFill>
                    </a:lnT>
                    <a:lnB w="12700">
                      <a:solidFill>
                        <a:srgbClr val="FFFFFF"/>
                      </a:solidFill>
                    </a:lnB>
                    <a:solidFill>
                      <a:srgbClr val="CDD7D8"/>
                    </a:solidFill>
                  </a:tcPr>
                </a:tc>
                <a:tc>
                  <a:txBody>
                    <a:bodyPr/>
                    <a:lstStyle/>
                    <a:p>
                      <a:pPr algn="l" defTabSz="1300480">
                        <a:defRPr>
                          <a:solidFill>
                            <a:srgbClr val="000000"/>
                          </a:solidFill>
                        </a:defRPr>
                      </a:pPr>
                      <a:r>
                        <a:rPr sz="2400">
                          <a:latin typeface="Georgia"/>
                          <a:ea typeface="Georgia"/>
                          <a:cs typeface="Georgia"/>
                          <a:sym typeface="Georgia"/>
                        </a:rPr>
                        <a:t>Sunlight (renewable energy)</a:t>
                      </a:r>
                    </a:p>
                  </a:txBody>
                  <a:tcPr marL="45720" marR="45720" marT="45720" marB="45720" anchor="t" anchorCtr="0" horzOverflow="overflow">
                    <a:lnL w="12700">
                      <a:solidFill>
                        <a:srgbClr val="FFFFFF"/>
                      </a:solidFill>
                    </a:lnL>
                    <a:lnR w="12700">
                      <a:solidFill>
                        <a:srgbClr val="FFFFFF"/>
                      </a:solidFill>
                    </a:lnR>
                    <a:lnT w="50800">
                      <a:solidFill>
                        <a:srgbClr val="FFFFFF"/>
                      </a:solidFill>
                    </a:lnT>
                    <a:lnB w="12700">
                      <a:solidFill>
                        <a:srgbClr val="FFFFFF"/>
                      </a:solidFill>
                    </a:lnB>
                    <a:solidFill>
                      <a:srgbClr val="CDD7D8"/>
                    </a:solidFill>
                  </a:tcPr>
                </a:tc>
              </a:tr>
              <a:tr h="913064">
                <a:tc>
                  <a:txBody>
                    <a:bodyPr/>
                    <a:lstStyle/>
                    <a:p>
                      <a:pPr algn="l" defTabSz="1300480">
                        <a:defRPr>
                          <a:solidFill>
                            <a:srgbClr val="000000"/>
                          </a:solidFill>
                        </a:defRPr>
                      </a:pPr>
                      <a:r>
                        <a:rPr sz="2400">
                          <a:latin typeface="Georgia"/>
                          <a:ea typeface="Georgia"/>
                          <a:cs typeface="Georgia"/>
                          <a:sym typeface="Georgia"/>
                        </a:rPr>
                        <a:t>Charging While Moving</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ED"/>
                    </a:solidFill>
                  </a:tcPr>
                </a:tc>
                <a:tc>
                  <a:txBody>
                    <a:bodyPr/>
                    <a:lstStyle/>
                    <a:p>
                      <a:pPr algn="l" defTabSz="1300480">
                        <a:defRPr>
                          <a:solidFill>
                            <a:srgbClr val="000000"/>
                          </a:solidFill>
                        </a:defRPr>
                      </a:pPr>
                      <a:r>
                        <a:rPr sz="2400">
                          <a:latin typeface="Georgia"/>
                          <a:ea typeface="Georgia"/>
                          <a:cs typeface="Georgia"/>
                          <a:sym typeface="Georgia"/>
                        </a:rPr>
                        <a:t>No</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ED"/>
                    </a:solidFill>
                  </a:tcPr>
                </a:tc>
                <a:tc>
                  <a:txBody>
                    <a:bodyPr/>
                    <a:lstStyle/>
                    <a:p>
                      <a:pPr algn="l" defTabSz="1300480">
                        <a:defRPr>
                          <a:solidFill>
                            <a:srgbClr val="000000"/>
                          </a:solidFill>
                        </a:defRPr>
                      </a:pPr>
                      <a:r>
                        <a:rPr sz="2400">
                          <a:latin typeface="Georgia"/>
                          <a:ea typeface="Georgia"/>
                          <a:cs typeface="Georgia"/>
                          <a:sym typeface="Georgia"/>
                        </a:rPr>
                        <a:t>Yes</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ED"/>
                    </a:solidFill>
                  </a:tcPr>
                </a:tc>
                <a:tc>
                  <a:txBody>
                    <a:bodyPr/>
                    <a:lstStyle/>
                    <a:p>
                      <a:pPr algn="l" defTabSz="1300480">
                        <a:defRPr>
                          <a:solidFill>
                            <a:srgbClr val="000000"/>
                          </a:solidFill>
                        </a:defRPr>
                      </a:pPr>
                      <a:r>
                        <a:rPr sz="2400">
                          <a:latin typeface="Georgia"/>
                          <a:ea typeface="Georgia"/>
                          <a:cs typeface="Georgia"/>
                          <a:sym typeface="Georgia"/>
                        </a:rPr>
                        <a:t>Yes</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ED"/>
                    </a:solidFill>
                  </a:tcPr>
                </a:tc>
              </a:tr>
              <a:tr h="913064">
                <a:tc>
                  <a:txBody>
                    <a:bodyPr/>
                    <a:lstStyle/>
                    <a:p>
                      <a:pPr algn="l" defTabSz="1300480">
                        <a:defRPr>
                          <a:solidFill>
                            <a:srgbClr val="000000"/>
                          </a:solidFill>
                        </a:defRPr>
                      </a:pPr>
                      <a:r>
                        <a:rPr sz="2400">
                          <a:latin typeface="Georgia"/>
                          <a:ea typeface="Georgia"/>
                          <a:cs typeface="Georgia"/>
                          <a:sym typeface="Georgia"/>
                        </a:rPr>
                        <a:t>Energy Storage</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DD7D8"/>
                    </a:solidFill>
                  </a:tcPr>
                </a:tc>
                <a:tc>
                  <a:txBody>
                    <a:bodyPr/>
                    <a:lstStyle/>
                    <a:p>
                      <a:pPr algn="l" defTabSz="1300480">
                        <a:defRPr>
                          <a:solidFill>
                            <a:srgbClr val="000000"/>
                          </a:solidFill>
                        </a:defRPr>
                      </a:pPr>
                      <a:r>
                        <a:rPr sz="2400">
                          <a:latin typeface="Georgia"/>
                          <a:ea typeface="Georgia"/>
                          <a:cs typeface="Georgia"/>
                          <a:sym typeface="Georgia"/>
                        </a:rPr>
                        <a:t>No</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DD7D8"/>
                    </a:solidFill>
                  </a:tcPr>
                </a:tc>
                <a:tc>
                  <a:txBody>
                    <a:bodyPr/>
                    <a:lstStyle/>
                    <a:p>
                      <a:pPr algn="l" defTabSz="1300480">
                        <a:defRPr>
                          <a:solidFill>
                            <a:srgbClr val="000000"/>
                          </a:solidFill>
                        </a:defRPr>
                      </a:pPr>
                      <a:r>
                        <a:rPr sz="2400">
                          <a:latin typeface="Georgia"/>
                          <a:ea typeface="Georgia"/>
                          <a:cs typeface="Georgia"/>
                          <a:sym typeface="Georgia"/>
                        </a:rPr>
                        <a:t>Yes</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DD7D8"/>
                    </a:solidFill>
                  </a:tcPr>
                </a:tc>
                <a:tc>
                  <a:txBody>
                    <a:bodyPr/>
                    <a:lstStyle/>
                    <a:p>
                      <a:pPr algn="l" defTabSz="1300480">
                        <a:defRPr>
                          <a:solidFill>
                            <a:srgbClr val="000000"/>
                          </a:solidFill>
                        </a:defRPr>
                      </a:pPr>
                      <a:r>
                        <a:rPr sz="2400">
                          <a:latin typeface="Georgia"/>
                          <a:ea typeface="Georgia"/>
                          <a:cs typeface="Georgia"/>
                          <a:sym typeface="Georgia"/>
                        </a:rPr>
                        <a:t>Yes</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DD7D8"/>
                    </a:solidFill>
                  </a:tcPr>
                </a:tc>
              </a:tr>
              <a:tr h="538460">
                <a:tc>
                  <a:txBody>
                    <a:bodyPr/>
                    <a:lstStyle/>
                    <a:p>
                      <a:pPr algn="l" defTabSz="1300480">
                        <a:defRPr>
                          <a:solidFill>
                            <a:srgbClr val="000000"/>
                          </a:solidFill>
                        </a:defRPr>
                      </a:pPr>
                      <a:r>
                        <a:rPr sz="2400">
                          <a:latin typeface="Georgia"/>
                          <a:ea typeface="Georgia"/>
                          <a:cs typeface="Georgia"/>
                          <a:sym typeface="Georgia"/>
                        </a:rPr>
                        <a:t>Sustainability</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ED"/>
                    </a:solidFill>
                  </a:tcPr>
                </a:tc>
                <a:tc>
                  <a:txBody>
                    <a:bodyPr/>
                    <a:lstStyle/>
                    <a:p>
                      <a:pPr algn="l" defTabSz="1300480">
                        <a:defRPr>
                          <a:solidFill>
                            <a:srgbClr val="000000"/>
                          </a:solidFill>
                        </a:defRPr>
                      </a:pPr>
                      <a:r>
                        <a:rPr sz="2400">
                          <a:latin typeface="Georgia"/>
                          <a:ea typeface="Georgia"/>
                          <a:cs typeface="Georgia"/>
                          <a:sym typeface="Georgia"/>
                        </a:rPr>
                        <a:t>Low</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ED"/>
                    </a:solidFill>
                  </a:tcPr>
                </a:tc>
                <a:tc>
                  <a:txBody>
                    <a:bodyPr/>
                    <a:lstStyle/>
                    <a:p>
                      <a:pPr algn="l" defTabSz="1300480">
                        <a:defRPr>
                          <a:solidFill>
                            <a:srgbClr val="000000"/>
                          </a:solidFill>
                        </a:defRPr>
                      </a:pPr>
                      <a:r>
                        <a:rPr sz="2400">
                          <a:latin typeface="Georgia"/>
                          <a:ea typeface="Georgia"/>
                          <a:cs typeface="Georgia"/>
                          <a:sym typeface="Georgia"/>
                        </a:rPr>
                        <a:t>Moderate</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ED"/>
                    </a:solidFill>
                  </a:tcPr>
                </a:tc>
                <a:tc>
                  <a:txBody>
                    <a:bodyPr/>
                    <a:lstStyle/>
                    <a:p>
                      <a:pPr algn="l" defTabSz="1300480">
                        <a:defRPr>
                          <a:solidFill>
                            <a:srgbClr val="000000"/>
                          </a:solidFill>
                        </a:defRPr>
                      </a:pPr>
                      <a:r>
                        <a:rPr sz="2400">
                          <a:latin typeface="Georgia"/>
                          <a:ea typeface="Georgia"/>
                          <a:cs typeface="Georgia"/>
                          <a:sym typeface="Georgia"/>
                        </a:rPr>
                        <a:t>High</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ED"/>
                    </a:solidFill>
                  </a:tcPr>
                </a:tc>
              </a:tr>
              <a:tr h="913064">
                <a:tc>
                  <a:txBody>
                    <a:bodyPr/>
                    <a:lstStyle/>
                    <a:p>
                      <a:pPr algn="l" defTabSz="1300480">
                        <a:defRPr>
                          <a:solidFill>
                            <a:srgbClr val="000000"/>
                          </a:solidFill>
                        </a:defRPr>
                      </a:pPr>
                      <a:r>
                        <a:rPr sz="2400">
                          <a:latin typeface="Georgia"/>
                          <a:ea typeface="Georgia"/>
                          <a:cs typeface="Georgia"/>
                          <a:sym typeface="Georgia"/>
                        </a:rPr>
                        <a:t>Environmental Impact</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DD7D8"/>
                    </a:solidFill>
                  </a:tcPr>
                </a:tc>
                <a:tc>
                  <a:txBody>
                    <a:bodyPr/>
                    <a:lstStyle/>
                    <a:p>
                      <a:pPr algn="l" defTabSz="1300480">
                        <a:defRPr>
                          <a:solidFill>
                            <a:srgbClr val="000000"/>
                          </a:solidFill>
                        </a:defRPr>
                      </a:pPr>
                      <a:r>
                        <a:rPr sz="2400">
                          <a:latin typeface="Georgia"/>
                          <a:ea typeface="Georgia"/>
                          <a:cs typeface="Georgia"/>
                          <a:sym typeface="Georgia"/>
                        </a:rPr>
                        <a:t>High</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DD7D8"/>
                    </a:solidFill>
                  </a:tcPr>
                </a:tc>
                <a:tc>
                  <a:txBody>
                    <a:bodyPr/>
                    <a:lstStyle/>
                    <a:p>
                      <a:pPr algn="l" defTabSz="1300480">
                        <a:defRPr>
                          <a:solidFill>
                            <a:srgbClr val="000000"/>
                          </a:solidFill>
                        </a:defRPr>
                      </a:pPr>
                      <a:r>
                        <a:rPr sz="2400">
                          <a:latin typeface="Georgia"/>
                          <a:ea typeface="Georgia"/>
                          <a:cs typeface="Georgia"/>
                          <a:sym typeface="Georgia"/>
                        </a:rPr>
                        <a:t>Moderate</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DD7D8"/>
                    </a:solidFill>
                  </a:tcPr>
                </a:tc>
                <a:tc>
                  <a:txBody>
                    <a:bodyPr/>
                    <a:lstStyle/>
                    <a:p>
                      <a:pPr algn="l" defTabSz="1300480">
                        <a:defRPr>
                          <a:solidFill>
                            <a:srgbClr val="000000"/>
                          </a:solidFill>
                        </a:defRPr>
                      </a:pPr>
                      <a:r>
                        <a:rPr sz="2400">
                          <a:latin typeface="Georgia"/>
                          <a:ea typeface="Georgia"/>
                          <a:cs typeface="Georgia"/>
                          <a:sym typeface="Georgia"/>
                        </a:rPr>
                        <a:t>Low</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DD7D8"/>
                    </a:solidFill>
                  </a:tcPr>
                </a:tc>
              </a:tr>
              <a:tr h="1705756">
                <a:tc>
                  <a:txBody>
                    <a:bodyPr/>
                    <a:lstStyle/>
                    <a:p>
                      <a:pPr algn="l" defTabSz="1300480">
                        <a:defRPr>
                          <a:solidFill>
                            <a:srgbClr val="000000"/>
                          </a:solidFill>
                        </a:defRPr>
                      </a:pPr>
                      <a:r>
                        <a:rPr sz="2400">
                          <a:latin typeface="Georgia"/>
                          <a:ea typeface="Georgia"/>
                          <a:cs typeface="Georgia"/>
                          <a:sym typeface="Georgia"/>
                        </a:rPr>
                        <a:t>Reliability</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ED"/>
                    </a:solidFill>
                  </a:tcPr>
                </a:tc>
                <a:tc>
                  <a:txBody>
                    <a:bodyPr/>
                    <a:lstStyle/>
                    <a:p>
                      <a:pPr algn="l" defTabSz="1300480">
                        <a:defRPr>
                          <a:solidFill>
                            <a:srgbClr val="000000"/>
                          </a:solidFill>
                        </a:defRPr>
                      </a:pPr>
                      <a:r>
                        <a:rPr sz="2400">
                          <a:latin typeface="Georgia"/>
                          <a:ea typeface="Georgia"/>
                          <a:cs typeface="Georgia"/>
                          <a:sym typeface="Georgia"/>
                        </a:rPr>
                        <a:t>Highly reliable</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ED"/>
                    </a:solidFill>
                  </a:tcPr>
                </a:tc>
                <a:tc>
                  <a:txBody>
                    <a:bodyPr/>
                    <a:lstStyle/>
                    <a:p>
                      <a:pPr algn="l" defTabSz="1300480">
                        <a:defRPr>
                          <a:solidFill>
                            <a:srgbClr val="000000"/>
                          </a:solidFill>
                        </a:defRPr>
                      </a:pPr>
                      <a:r>
                        <a:rPr sz="2400">
                          <a:latin typeface="Georgia"/>
                          <a:ea typeface="Georgia"/>
                          <a:cs typeface="Georgia"/>
                          <a:sym typeface="Georgia"/>
                        </a:rPr>
                        <a:t>Reliable as long as pre-charged</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ED"/>
                    </a:solidFill>
                  </a:tcPr>
                </a:tc>
                <a:tc>
                  <a:txBody>
                    <a:bodyPr/>
                    <a:lstStyle/>
                    <a:p>
                      <a:pPr algn="l" defTabSz="1300480">
                        <a:defRPr>
                          <a:solidFill>
                            <a:srgbClr val="000000"/>
                          </a:solidFill>
                        </a:defRPr>
                      </a:pPr>
                      <a:r>
                        <a:rPr sz="2400">
                          <a:latin typeface="Georgia"/>
                          <a:ea typeface="Georgia"/>
                          <a:cs typeface="Georgia"/>
                          <a:sym typeface="Georgia"/>
                        </a:rPr>
                        <a:t>Dependent on weather conditions and sunlight</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8ECED"/>
                    </a:solidFill>
                  </a:tcPr>
                </a:tc>
              </a:tr>
              <a:tr h="538460">
                <a:tc>
                  <a:txBody>
                    <a:bodyPr/>
                    <a:lstStyle/>
                    <a:p>
                      <a:pPr algn="l" defTabSz="1300480">
                        <a:defRPr>
                          <a:solidFill>
                            <a:srgbClr val="000000"/>
                          </a:solidFill>
                        </a:defRPr>
                      </a:pPr>
                      <a:r>
                        <a:rPr sz="2400">
                          <a:latin typeface="Georgia"/>
                          <a:ea typeface="Georgia"/>
                          <a:cs typeface="Georgia"/>
                          <a:sym typeface="Georgia"/>
                        </a:rPr>
                        <a:t>Portability</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DD7D8"/>
                    </a:solidFill>
                  </a:tcPr>
                </a:tc>
                <a:tc>
                  <a:txBody>
                    <a:bodyPr/>
                    <a:lstStyle/>
                    <a:p>
                      <a:pPr algn="l" defTabSz="1300480">
                        <a:defRPr>
                          <a:solidFill>
                            <a:srgbClr val="000000"/>
                          </a:solidFill>
                        </a:defRPr>
                      </a:pPr>
                      <a:r>
                        <a:rPr sz="2400">
                          <a:latin typeface="Georgia"/>
                          <a:ea typeface="Georgia"/>
                          <a:cs typeface="Georgia"/>
                          <a:sym typeface="Georgia"/>
                        </a:rPr>
                        <a:t>Portable</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DD7D8"/>
                    </a:solidFill>
                  </a:tcPr>
                </a:tc>
                <a:tc>
                  <a:txBody>
                    <a:bodyPr/>
                    <a:lstStyle/>
                    <a:p>
                      <a:pPr algn="l" defTabSz="1300480">
                        <a:defRPr>
                          <a:solidFill>
                            <a:srgbClr val="000000"/>
                          </a:solidFill>
                        </a:defRPr>
                      </a:pPr>
                      <a:r>
                        <a:rPr sz="2400">
                          <a:latin typeface="Georgia"/>
                          <a:ea typeface="Georgia"/>
                          <a:cs typeface="Georgia"/>
                          <a:sym typeface="Georgia"/>
                        </a:rPr>
                        <a:t>Portable</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DD7D8"/>
                    </a:solidFill>
                  </a:tcPr>
                </a:tc>
                <a:tc>
                  <a:txBody>
                    <a:bodyPr/>
                    <a:lstStyle/>
                    <a:p>
                      <a:pPr algn="l" defTabSz="1300480">
                        <a:defRPr>
                          <a:solidFill>
                            <a:srgbClr val="000000"/>
                          </a:solidFill>
                        </a:defRPr>
                      </a:pPr>
                      <a:r>
                        <a:rPr sz="2400">
                          <a:latin typeface="Georgia"/>
                          <a:ea typeface="Georgia"/>
                          <a:cs typeface="Georgia"/>
                          <a:sym typeface="Georgia"/>
                        </a:rPr>
                        <a:t>Portable</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CDD7D8"/>
                    </a:solidFill>
                  </a:tcPr>
                </a:tc>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6" name="PDF document activity sheet (1).pdf" descr="PDF document activity sheet (1).pdf"/>
          <p:cNvPicPr>
            <a:picLocks noChangeAspect="1"/>
          </p:cNvPicPr>
          <p:nvPr/>
        </p:nvPicPr>
        <p:blipFill>
          <a:blip r:embed="rId2">
            <a:extLst/>
          </a:blip>
          <a:stretch>
            <a:fillRect/>
          </a:stretch>
        </p:blipFill>
        <p:spPr>
          <a:xfrm>
            <a:off x="1377044" y="1862850"/>
            <a:ext cx="10250713" cy="7243675"/>
          </a:xfrm>
          <a:prstGeom prst="rect">
            <a:avLst/>
          </a:prstGeom>
          <a:ln w="12700">
            <a:miter lim="400000"/>
          </a:ln>
        </p:spPr>
      </p:pic>
      <p:sp>
        <p:nvSpPr>
          <p:cNvPr id="257" name="ACTIVITY SHEET"/>
          <p:cNvSpPr txBox="1"/>
          <p:nvPr/>
        </p:nvSpPr>
        <p:spPr>
          <a:xfrm>
            <a:off x="4594961" y="672781"/>
            <a:ext cx="4020816"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a:solidFill>
                  <a:srgbClr val="FFFFFF"/>
                </a:solidFill>
                <a:latin typeface="+mn-lt"/>
                <a:ea typeface="+mn-ea"/>
                <a:cs typeface="+mn-cs"/>
                <a:sym typeface="Helvetica"/>
              </a:defRPr>
            </a:lvl1pPr>
          </a:lstStyle>
          <a:p>
            <a:pPr/>
            <a:r>
              <a:t>ACTIVITY SHEET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Char"/>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9" name="PDF document 2 environment sheet (1).pdf" descr="PDF document 2 environment sheet (1).pdf"/>
          <p:cNvPicPr>
            <a:picLocks noChangeAspect="1"/>
          </p:cNvPicPr>
          <p:nvPr/>
        </p:nvPicPr>
        <p:blipFill>
          <a:blip r:embed="rId2">
            <a:extLst/>
          </a:blip>
          <a:stretch>
            <a:fillRect/>
          </a:stretch>
        </p:blipFill>
        <p:spPr>
          <a:xfrm>
            <a:off x="1692173" y="2198717"/>
            <a:ext cx="9620454" cy="6798304"/>
          </a:xfrm>
          <a:prstGeom prst="rect">
            <a:avLst/>
          </a:prstGeom>
          <a:ln w="12700">
            <a:miter lim="400000"/>
          </a:ln>
        </p:spPr>
      </p:pic>
      <p:sp>
        <p:nvSpPr>
          <p:cNvPr id="260" name="ENVIRONMENT SHEET"/>
          <p:cNvSpPr txBox="1"/>
          <p:nvPr/>
        </p:nvSpPr>
        <p:spPr>
          <a:xfrm>
            <a:off x="3911600" y="833661"/>
            <a:ext cx="518160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ENVIRONMENT SHEET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Char"/>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2" name="PDF document 3 interaction sheet (1).pdf" descr="PDF document 3 interaction sheet (1).pdf"/>
          <p:cNvPicPr>
            <a:picLocks noChangeAspect="1"/>
          </p:cNvPicPr>
          <p:nvPr/>
        </p:nvPicPr>
        <p:blipFill>
          <a:blip r:embed="rId2">
            <a:extLst/>
          </a:blip>
          <a:stretch>
            <a:fillRect/>
          </a:stretch>
        </p:blipFill>
        <p:spPr>
          <a:xfrm>
            <a:off x="1765408" y="2365977"/>
            <a:ext cx="9473984" cy="6694797"/>
          </a:xfrm>
          <a:prstGeom prst="rect">
            <a:avLst/>
          </a:prstGeom>
          <a:ln w="12700">
            <a:miter lim="400000"/>
          </a:ln>
        </p:spPr>
      </p:pic>
      <p:sp>
        <p:nvSpPr>
          <p:cNvPr id="263" name="INTERACTION SHEET"/>
          <p:cNvSpPr txBox="1"/>
          <p:nvPr/>
        </p:nvSpPr>
        <p:spPr>
          <a:xfrm>
            <a:off x="4045279" y="930188"/>
            <a:ext cx="4914241"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INTERACTION SHEET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Char"/>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QUESTIONNAIRE…"/>
          <p:cNvSpPr txBox="1"/>
          <p:nvPr/>
        </p:nvSpPr>
        <p:spPr>
          <a:xfrm>
            <a:off x="827893" y="-59406"/>
            <a:ext cx="11588458" cy="98724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spcBef>
                <a:spcPts val="0"/>
              </a:spcBef>
              <a:defRPr i="1" sz="1500">
                <a:solidFill>
                  <a:srgbClr val="FFFFFF"/>
                </a:solidFill>
                <a:latin typeface="+mn-lt"/>
                <a:ea typeface="+mn-ea"/>
                <a:cs typeface="+mn-cs"/>
                <a:sym typeface="Helvetica"/>
              </a:defRPr>
            </a:pPr>
            <a:r>
              <a:t>QUESTIONNAIRE</a:t>
            </a:r>
          </a:p>
          <a:p>
            <a:pPr defTabSz="457200">
              <a:spcBef>
                <a:spcPts val="0"/>
              </a:spcBef>
              <a:defRPr i="1" sz="1500">
                <a:solidFill>
                  <a:srgbClr val="FFFFFF"/>
                </a:solidFill>
                <a:latin typeface="+mn-lt"/>
                <a:ea typeface="+mn-ea"/>
                <a:cs typeface="+mn-cs"/>
                <a:sym typeface="Helvetica"/>
              </a:defRPr>
            </a:pPr>
            <a:r>
              <a:t>This questionnaire aims to make decision about energy</a:t>
            </a:r>
          </a:p>
          <a:p>
            <a:pPr defTabSz="457200">
              <a:spcBef>
                <a:spcPts val="0"/>
              </a:spcBef>
              <a:defRPr i="1" sz="1500">
                <a:solidFill>
                  <a:srgbClr val="FFFFFF"/>
                </a:solidFill>
                <a:latin typeface="+mn-lt"/>
                <a:ea typeface="+mn-ea"/>
                <a:cs typeface="+mn-cs"/>
                <a:sym typeface="Helvetica"/>
              </a:defRPr>
            </a:pPr>
            <a:r>
              <a:t>consumption, user behavior, and reason for solar charging</a:t>
            </a:r>
          </a:p>
          <a:p>
            <a:pPr defTabSz="457200">
              <a:spcBef>
                <a:spcPts val="0"/>
              </a:spcBef>
              <a:defRPr i="1" sz="1500">
                <a:solidFill>
                  <a:srgbClr val="FFFFFF"/>
                </a:solidFill>
                <a:latin typeface="+mn-lt"/>
                <a:ea typeface="+mn-ea"/>
                <a:cs typeface="+mn-cs"/>
                <a:sym typeface="Helvetica"/>
              </a:defRPr>
            </a:pPr>
            <a:r>
              <a:t>solution.</a:t>
            </a:r>
          </a:p>
          <a:p>
            <a:pPr defTabSz="457200">
              <a:spcBef>
                <a:spcPts val="0"/>
              </a:spcBef>
              <a:defRPr i="1" sz="1500">
                <a:solidFill>
                  <a:srgbClr val="FFFFFF"/>
                </a:solidFill>
                <a:latin typeface="+mn-lt"/>
                <a:ea typeface="+mn-ea"/>
                <a:cs typeface="+mn-cs"/>
                <a:sym typeface="Helvetica"/>
              </a:defRPr>
            </a:pPr>
            <a:r>
              <a:t>SECTION 1: Personal Information</a:t>
            </a:r>
          </a:p>
          <a:p>
            <a:pPr defTabSz="457200">
              <a:spcBef>
                <a:spcPts val="0"/>
              </a:spcBef>
              <a:defRPr i="1" sz="1500">
                <a:solidFill>
                  <a:srgbClr val="FFFFFF"/>
                </a:solidFill>
                <a:latin typeface="+mn-lt"/>
                <a:ea typeface="+mn-ea"/>
                <a:cs typeface="+mn-cs"/>
                <a:sym typeface="Helvetica"/>
              </a:defRPr>
            </a:pPr>
            <a:r>
              <a:t>1. Name:</a:t>
            </a:r>
          </a:p>
          <a:p>
            <a:pPr defTabSz="457200">
              <a:spcBef>
                <a:spcPts val="0"/>
              </a:spcBef>
              <a:defRPr i="1" sz="1500">
                <a:solidFill>
                  <a:srgbClr val="FFFFFF"/>
                </a:solidFill>
                <a:latin typeface="+mn-lt"/>
                <a:ea typeface="+mn-ea"/>
                <a:cs typeface="+mn-cs"/>
                <a:sym typeface="Helvetica"/>
              </a:defRPr>
            </a:pPr>
            <a:r>
              <a:t>2. Age:</a:t>
            </a:r>
          </a:p>
          <a:p>
            <a:pPr defTabSz="457200">
              <a:spcBef>
                <a:spcPts val="0"/>
              </a:spcBef>
              <a:defRPr i="1" sz="1500">
                <a:solidFill>
                  <a:srgbClr val="FFFFFF"/>
                </a:solidFill>
                <a:latin typeface="+mn-lt"/>
                <a:ea typeface="+mn-ea"/>
                <a:cs typeface="+mn-cs"/>
                <a:sym typeface="Helvetica"/>
              </a:defRPr>
            </a:pPr>
            <a:r>
              <a:t>3. Occupation:</a:t>
            </a:r>
          </a:p>
          <a:p>
            <a:pPr defTabSz="457200">
              <a:spcBef>
                <a:spcPts val="0"/>
              </a:spcBef>
              <a:defRPr i="1" sz="1500">
                <a:solidFill>
                  <a:srgbClr val="FFFFFF"/>
                </a:solidFill>
                <a:latin typeface="+mn-lt"/>
                <a:ea typeface="+mn-ea"/>
                <a:cs typeface="+mn-cs"/>
                <a:sym typeface="Helvetica"/>
              </a:defRPr>
            </a:pPr>
            <a:r>
              <a:t>4. Institution:</a:t>
            </a:r>
          </a:p>
          <a:p>
            <a:pPr defTabSz="457200">
              <a:spcBef>
                <a:spcPts val="0"/>
              </a:spcBef>
              <a:defRPr i="1" sz="1500">
                <a:solidFill>
                  <a:srgbClr val="FFFFFF"/>
                </a:solidFill>
                <a:latin typeface="+mn-lt"/>
                <a:ea typeface="+mn-ea"/>
                <a:cs typeface="+mn-cs"/>
                <a:sym typeface="Helvetica"/>
              </a:defRPr>
            </a:pPr>
            <a:r>
              <a:t>5. Contact:</a:t>
            </a:r>
          </a:p>
          <a:p>
            <a:pPr defTabSz="457200">
              <a:spcBef>
                <a:spcPts val="0"/>
              </a:spcBef>
              <a:defRPr i="1" sz="1500">
                <a:solidFill>
                  <a:srgbClr val="FFFFFF"/>
                </a:solidFill>
                <a:latin typeface="+mn-lt"/>
                <a:ea typeface="+mn-ea"/>
                <a:cs typeface="+mn-cs"/>
                <a:sym typeface="Helvetica"/>
              </a:defRPr>
            </a:pPr>
            <a:r>
              <a:t>SECTION 2: Energy Consumption and Usage</a:t>
            </a:r>
          </a:p>
          <a:p>
            <a:pPr defTabSz="457200">
              <a:spcBef>
                <a:spcPts val="0"/>
              </a:spcBef>
              <a:defRPr i="1" sz="1500">
                <a:solidFill>
                  <a:srgbClr val="FFFFFF"/>
                </a:solidFill>
                <a:latin typeface="+mn-lt"/>
                <a:ea typeface="+mn-ea"/>
                <a:cs typeface="+mn-cs"/>
                <a:sym typeface="Helvetica"/>
              </a:defRPr>
            </a:pPr>
            <a:r>
              <a:t>6. What types of devices do you frequently use that require</a:t>
            </a:r>
          </a:p>
          <a:p>
            <a:pPr defTabSz="457200">
              <a:spcBef>
                <a:spcPts val="0"/>
              </a:spcBef>
              <a:defRPr i="1" sz="1500">
                <a:solidFill>
                  <a:srgbClr val="FFFFFF"/>
                </a:solidFill>
                <a:latin typeface="+mn-lt"/>
                <a:ea typeface="+mn-ea"/>
                <a:cs typeface="+mn-cs"/>
                <a:sym typeface="Helvetica"/>
              </a:defRPr>
            </a:pPr>
            <a:r>
              <a:t>charging?</a:t>
            </a:r>
          </a:p>
          <a:p>
            <a:pPr defTabSz="457200">
              <a:spcBef>
                <a:spcPts val="0"/>
              </a:spcBef>
              <a:defRPr i="1" sz="1500">
                <a:solidFill>
                  <a:srgbClr val="FFFFFF"/>
                </a:solidFill>
                <a:latin typeface="+mn-lt"/>
                <a:ea typeface="+mn-ea"/>
                <a:cs typeface="+mn-cs"/>
                <a:sym typeface="Helvetica"/>
              </a:defRPr>
            </a:pPr>
            <a:r>
              <a:t>☐Smartphone</a:t>
            </a:r>
          </a:p>
          <a:p>
            <a:pPr defTabSz="457200">
              <a:spcBef>
                <a:spcPts val="0"/>
              </a:spcBef>
              <a:defRPr i="1" sz="1500">
                <a:solidFill>
                  <a:srgbClr val="FFFFFF"/>
                </a:solidFill>
                <a:latin typeface="+mn-lt"/>
                <a:ea typeface="+mn-ea"/>
                <a:cs typeface="+mn-cs"/>
                <a:sym typeface="Helvetica"/>
              </a:defRPr>
            </a:pPr>
            <a:r>
              <a:t>☐laptop</a:t>
            </a:r>
          </a:p>
          <a:p>
            <a:pPr defTabSz="457200">
              <a:spcBef>
                <a:spcPts val="0"/>
              </a:spcBef>
              <a:defRPr i="1" sz="1500">
                <a:solidFill>
                  <a:srgbClr val="FFFFFF"/>
                </a:solidFill>
                <a:latin typeface="+mn-lt"/>
                <a:ea typeface="+mn-ea"/>
                <a:cs typeface="+mn-cs"/>
                <a:sym typeface="Helvetica"/>
              </a:defRPr>
            </a:pPr>
            <a:r>
              <a:t>☐Tablet</a:t>
            </a:r>
          </a:p>
          <a:p>
            <a:pPr defTabSz="457200">
              <a:spcBef>
                <a:spcPts val="0"/>
              </a:spcBef>
              <a:defRPr i="1" sz="1500">
                <a:solidFill>
                  <a:srgbClr val="FFFFFF"/>
                </a:solidFill>
                <a:latin typeface="+mn-lt"/>
                <a:ea typeface="+mn-ea"/>
                <a:cs typeface="+mn-cs"/>
                <a:sym typeface="Helvetica"/>
              </a:defRPr>
            </a:pPr>
            <a:r>
              <a:t>☐Powerbanks</a:t>
            </a:r>
          </a:p>
          <a:p>
            <a:pPr defTabSz="457200">
              <a:spcBef>
                <a:spcPts val="0"/>
              </a:spcBef>
              <a:defRPr i="1" sz="1500">
                <a:solidFill>
                  <a:srgbClr val="FFFFFF"/>
                </a:solidFill>
                <a:latin typeface="+mn-lt"/>
                <a:ea typeface="+mn-ea"/>
                <a:cs typeface="+mn-cs"/>
                <a:sym typeface="Helvetica"/>
              </a:defRPr>
            </a:pPr>
            <a:r>
              <a:t>☐Others:___________</a:t>
            </a:r>
          </a:p>
          <a:p>
            <a:pPr defTabSz="457200">
              <a:spcBef>
                <a:spcPts val="0"/>
              </a:spcBef>
              <a:defRPr i="1" sz="1500">
                <a:solidFill>
                  <a:srgbClr val="FFFFFF"/>
                </a:solidFill>
                <a:latin typeface="+mn-lt"/>
                <a:ea typeface="+mn-ea"/>
                <a:cs typeface="+mn-cs"/>
                <a:sym typeface="Helvetica"/>
              </a:defRPr>
            </a:pPr>
            <a:r>
              <a:t>7. How many times do you charge your device in a day?</a:t>
            </a:r>
          </a:p>
          <a:p>
            <a:pPr defTabSz="457200">
              <a:spcBef>
                <a:spcPts val="0"/>
              </a:spcBef>
              <a:defRPr i="1" sz="1500">
                <a:solidFill>
                  <a:srgbClr val="FFFFFF"/>
                </a:solidFill>
                <a:latin typeface="+mn-lt"/>
                <a:ea typeface="+mn-ea"/>
                <a:cs typeface="+mn-cs"/>
                <a:sym typeface="Helvetica"/>
              </a:defRPr>
            </a:pPr>
            <a:r>
              <a:t>☐Once</a:t>
            </a:r>
          </a:p>
          <a:p>
            <a:pPr defTabSz="457200">
              <a:spcBef>
                <a:spcPts val="0"/>
              </a:spcBef>
              <a:defRPr i="1" sz="1500">
                <a:solidFill>
                  <a:srgbClr val="FFFFFF"/>
                </a:solidFill>
                <a:latin typeface="+mn-lt"/>
                <a:ea typeface="+mn-ea"/>
                <a:cs typeface="+mn-cs"/>
                <a:sym typeface="Helvetica"/>
              </a:defRPr>
            </a:pPr>
            <a:r>
              <a:t>☐Twice</a:t>
            </a:r>
          </a:p>
          <a:p>
            <a:pPr defTabSz="457200">
              <a:spcBef>
                <a:spcPts val="0"/>
              </a:spcBef>
              <a:defRPr i="1" sz="1500">
                <a:solidFill>
                  <a:srgbClr val="FFFFFF"/>
                </a:solidFill>
                <a:latin typeface="+mn-lt"/>
                <a:ea typeface="+mn-ea"/>
                <a:cs typeface="+mn-cs"/>
                <a:sym typeface="Helvetica"/>
              </a:defRPr>
            </a:pPr>
            <a:r>
              <a:t>☐Thrice</a:t>
            </a:r>
          </a:p>
          <a:p>
            <a:pPr defTabSz="457200">
              <a:spcBef>
                <a:spcPts val="0"/>
              </a:spcBef>
              <a:defRPr i="1" sz="1500">
                <a:solidFill>
                  <a:srgbClr val="FFFFFF"/>
                </a:solidFill>
                <a:latin typeface="+mn-lt"/>
                <a:ea typeface="+mn-ea"/>
                <a:cs typeface="+mn-cs"/>
                <a:sym typeface="Helvetica"/>
              </a:defRPr>
            </a:pPr>
            <a:r>
              <a:t>☐More than thrice</a:t>
            </a:r>
          </a:p>
          <a:p>
            <a:pPr defTabSz="457200">
              <a:spcBef>
                <a:spcPts val="0"/>
              </a:spcBef>
              <a:defRPr i="1" sz="1500">
                <a:solidFill>
                  <a:srgbClr val="FFFFFF"/>
                </a:solidFill>
                <a:latin typeface="+mn-lt"/>
                <a:ea typeface="+mn-ea"/>
                <a:cs typeface="+mn-cs"/>
                <a:sym typeface="Helvetica"/>
              </a:defRPr>
            </a:pPr>
            <a:r>
              <a:t>8. How long does it takes to charge your device fully charged?</a:t>
            </a:r>
          </a:p>
          <a:p>
            <a:pPr defTabSz="457200">
              <a:spcBef>
                <a:spcPts val="0"/>
              </a:spcBef>
              <a:defRPr i="1" sz="1500">
                <a:solidFill>
                  <a:srgbClr val="FFFFFF"/>
                </a:solidFill>
                <a:latin typeface="+mn-lt"/>
                <a:ea typeface="+mn-ea"/>
                <a:cs typeface="+mn-cs"/>
                <a:sym typeface="Helvetica"/>
              </a:defRPr>
            </a:pPr>
            <a:r>
              <a:t>☐Less than an hour</a:t>
            </a:r>
          </a:p>
          <a:p>
            <a:pPr defTabSz="457200">
              <a:spcBef>
                <a:spcPts val="0"/>
              </a:spcBef>
              <a:defRPr i="1" sz="1500">
                <a:solidFill>
                  <a:srgbClr val="FFFFFF"/>
                </a:solidFill>
                <a:latin typeface="+mn-lt"/>
                <a:ea typeface="+mn-ea"/>
                <a:cs typeface="+mn-cs"/>
                <a:sym typeface="Helvetica"/>
              </a:defRPr>
            </a:pPr>
            <a:r>
              <a:t>☐1-2 hour</a:t>
            </a:r>
          </a:p>
          <a:p>
            <a:pPr defTabSz="457200">
              <a:spcBef>
                <a:spcPts val="0"/>
              </a:spcBef>
              <a:defRPr i="1" sz="1500">
                <a:solidFill>
                  <a:srgbClr val="FFFFFF"/>
                </a:solidFill>
                <a:latin typeface="+mn-lt"/>
                <a:ea typeface="+mn-ea"/>
                <a:cs typeface="+mn-cs"/>
                <a:sym typeface="Helvetica"/>
              </a:defRPr>
            </a:pPr>
            <a:r>
              <a:t>☐2-3 hour</a:t>
            </a:r>
          </a:p>
          <a:p>
            <a:pPr defTabSz="457200">
              <a:spcBef>
                <a:spcPts val="0"/>
              </a:spcBef>
              <a:defRPr i="1" sz="1500">
                <a:solidFill>
                  <a:srgbClr val="FFFFFF"/>
                </a:solidFill>
                <a:latin typeface="+mn-lt"/>
                <a:ea typeface="+mn-ea"/>
                <a:cs typeface="+mn-cs"/>
                <a:sym typeface="Helvetica"/>
              </a:defRPr>
            </a:pPr>
            <a:r>
              <a:t>☐More than 3 hour</a:t>
            </a:r>
          </a:p>
          <a:p>
            <a:pPr defTabSz="457200">
              <a:spcBef>
                <a:spcPts val="0"/>
              </a:spcBef>
              <a:defRPr i="1" sz="1500">
                <a:solidFill>
                  <a:srgbClr val="FFFFFF"/>
                </a:solidFill>
                <a:latin typeface="+mn-lt"/>
                <a:ea typeface="+mn-ea"/>
                <a:cs typeface="+mn-cs"/>
                <a:sym typeface="Helvetica"/>
              </a:defRPr>
            </a:pPr>
            <a:r>
              <a:t>9. What is the main source of power you use to charge your</a:t>
            </a:r>
          </a:p>
          <a:p>
            <a:pPr defTabSz="457200">
              <a:spcBef>
                <a:spcPts val="0"/>
              </a:spcBef>
              <a:defRPr i="1" sz="1500">
                <a:solidFill>
                  <a:srgbClr val="FFFFFF"/>
                </a:solidFill>
                <a:latin typeface="+mn-lt"/>
                <a:ea typeface="+mn-ea"/>
                <a:cs typeface="+mn-cs"/>
                <a:sym typeface="Helvetica"/>
              </a:defRPr>
            </a:pPr>
            <a:r>
              <a:t>devices?</a:t>
            </a:r>
          </a:p>
          <a:p>
            <a:pPr defTabSz="457200">
              <a:spcBef>
                <a:spcPts val="0"/>
              </a:spcBef>
              <a:defRPr i="1" sz="1500">
                <a:solidFill>
                  <a:srgbClr val="FFFFFF"/>
                </a:solidFill>
                <a:latin typeface="+mn-lt"/>
                <a:ea typeface="+mn-ea"/>
                <a:cs typeface="+mn-cs"/>
                <a:sym typeface="Helvetica"/>
              </a:defRPr>
            </a:pPr>
            <a:r>
              <a:t>☐Wall plug</a:t>
            </a:r>
          </a:p>
          <a:p>
            <a:pPr defTabSz="457200">
              <a:spcBef>
                <a:spcPts val="0"/>
              </a:spcBef>
              <a:defRPr i="1" sz="1500">
                <a:solidFill>
                  <a:srgbClr val="FFFFFF"/>
                </a:solidFill>
                <a:latin typeface="+mn-lt"/>
                <a:ea typeface="+mn-ea"/>
                <a:cs typeface="+mn-cs"/>
                <a:sym typeface="Helvetica"/>
              </a:defRPr>
            </a:pPr>
            <a:r>
              <a:t>☐Power bank</a:t>
            </a:r>
          </a:p>
          <a:p>
            <a:pPr defTabSz="457200">
              <a:spcBef>
                <a:spcPts val="0"/>
              </a:spcBef>
              <a:defRPr i="1" sz="1500">
                <a:solidFill>
                  <a:srgbClr val="FFFFFF"/>
                </a:solidFill>
                <a:latin typeface="+mn-lt"/>
                <a:ea typeface="+mn-ea"/>
                <a:cs typeface="+mn-cs"/>
                <a:sym typeface="Helvetica"/>
              </a:defRPr>
            </a:pPr>
            <a:r>
              <a:t>☐Wireless charger</a:t>
            </a:r>
          </a:p>
          <a:p>
            <a:pPr defTabSz="457200">
              <a:spcBef>
                <a:spcPts val="0"/>
              </a:spcBef>
              <a:defRPr i="1" sz="1500">
                <a:solidFill>
                  <a:srgbClr val="FFFFFF"/>
                </a:solidFill>
                <a:latin typeface="+mn-lt"/>
                <a:ea typeface="+mn-ea"/>
                <a:cs typeface="+mn-cs"/>
                <a:sym typeface="Helvetica"/>
              </a:defRPr>
            </a:pPr>
            <a:r>
              <a:t>☐Other:___________</a:t>
            </a:r>
          </a:p>
          <a:p>
            <a:pPr defTabSz="457200">
              <a:spcBef>
                <a:spcPts val="0"/>
              </a:spcBef>
              <a:defRPr i="1" sz="1500">
                <a:solidFill>
                  <a:srgbClr val="FFFFFF"/>
                </a:solidFill>
                <a:latin typeface="+mn-lt"/>
                <a:ea typeface="+mn-ea"/>
                <a:cs typeface="+mn-cs"/>
                <a:sym typeface="Helvetica"/>
              </a:defRPr>
            </a:pPr>
            <a:r>
              <a:t>SECTION 3: Solar Power Awareness</a:t>
            </a:r>
          </a:p>
          <a:p>
            <a:pPr defTabSz="457200">
              <a:spcBef>
                <a:spcPts val="0"/>
              </a:spcBef>
              <a:defRPr i="1" sz="1500">
                <a:solidFill>
                  <a:srgbClr val="FFFFFF"/>
                </a:solidFill>
                <a:latin typeface="+mn-lt"/>
                <a:ea typeface="+mn-ea"/>
                <a:cs typeface="+mn-cs"/>
                <a:sym typeface="Helvetica"/>
              </a:defRPr>
            </a:pPr>
            <a:r>
              <a:t>10. Did you know about solar charging technologies?</a:t>
            </a:r>
          </a:p>
          <a:p>
            <a:pPr defTabSz="457200">
              <a:spcBef>
                <a:spcPts val="0"/>
              </a:spcBef>
              <a:defRPr i="1" sz="1500">
                <a:solidFill>
                  <a:srgbClr val="FFFFFF"/>
                </a:solidFill>
                <a:latin typeface="+mn-lt"/>
                <a:ea typeface="+mn-ea"/>
                <a:cs typeface="+mn-cs"/>
                <a:sym typeface="Helvetica"/>
              </a:defRPr>
            </a:pPr>
            <a:r>
              <a:t>☐YES</a:t>
            </a:r>
          </a:p>
          <a:p>
            <a:pPr defTabSz="457200">
              <a:spcBef>
                <a:spcPts val="0"/>
              </a:spcBef>
              <a:defRPr i="1" sz="1500">
                <a:solidFill>
                  <a:srgbClr val="FFFFFF"/>
                </a:solidFill>
                <a:latin typeface="+mn-lt"/>
                <a:ea typeface="+mn-ea"/>
                <a:cs typeface="+mn-cs"/>
                <a:sym typeface="Helvetica"/>
              </a:defRPr>
            </a:pPr>
            <a:r>
              <a:t>☐NO</a:t>
            </a:r>
          </a:p>
          <a:p>
            <a:pPr defTabSz="457200">
              <a:spcBef>
                <a:spcPts val="0"/>
              </a:spcBef>
              <a:defRPr i="1" sz="1500">
                <a:solidFill>
                  <a:srgbClr val="FFFFFF"/>
                </a:solidFill>
                <a:latin typeface="+mn-lt"/>
                <a:ea typeface="+mn-ea"/>
                <a:cs typeface="+mn-cs"/>
                <a:sym typeface="Helvetica"/>
              </a:defRPr>
            </a:pPr>
            <a:r>
              <a:t>11. Did you ever use solar charger before?</a:t>
            </a:r>
          </a:p>
          <a:p>
            <a:pPr defTabSz="457200">
              <a:spcBef>
                <a:spcPts val="0"/>
              </a:spcBef>
              <a:defRPr i="1" sz="1500">
                <a:solidFill>
                  <a:srgbClr val="FFFFFF"/>
                </a:solidFill>
                <a:latin typeface="+mn-lt"/>
                <a:ea typeface="+mn-ea"/>
                <a:cs typeface="+mn-cs"/>
                <a:sym typeface="Helvetica"/>
              </a:defRPr>
            </a:pPr>
            <a:r>
              <a:t>☐YES</a:t>
            </a:r>
          </a:p>
          <a:p>
            <a:pPr defTabSz="457200">
              <a:spcBef>
                <a:spcPts val="0"/>
              </a:spcBef>
              <a:defRPr i="1" sz="1500">
                <a:solidFill>
                  <a:srgbClr val="FFFFFF"/>
                </a:solidFill>
                <a:latin typeface="+mn-lt"/>
                <a:ea typeface="+mn-ea"/>
                <a:cs typeface="+mn-cs"/>
                <a:sym typeface="Helvetica"/>
              </a:defRPr>
            </a:pPr>
            <a:r>
              <a:t>☐NO</a:t>
            </a:r>
          </a:p>
        </p:txBody>
      </p:sp>
      <p:pic>
        <p:nvPicPr>
          <p:cNvPr id="266" name="unknown.png" descr="unknown.png"/>
          <p:cNvPicPr>
            <a:picLocks noChangeAspect="1"/>
          </p:cNvPicPr>
          <p:nvPr/>
        </p:nvPicPr>
        <p:blipFill>
          <a:blip r:embed="rId2">
            <a:extLst/>
          </a:blip>
          <a:stretch>
            <a:fillRect/>
          </a:stretch>
        </p:blipFill>
        <p:spPr>
          <a:xfrm>
            <a:off x="9487430" y="2876211"/>
            <a:ext cx="3208028" cy="1529306"/>
          </a:xfrm>
          <a:prstGeom prst="rect">
            <a:avLst/>
          </a:prstGeom>
          <a:ln w="12700">
            <a:miter lim="400000"/>
          </a:ln>
        </p:spPr>
      </p:pic>
      <p:pic>
        <p:nvPicPr>
          <p:cNvPr id="267" name="unknown.png" descr="unknown.png"/>
          <p:cNvPicPr>
            <a:picLocks noChangeAspect="1"/>
          </p:cNvPicPr>
          <p:nvPr/>
        </p:nvPicPr>
        <p:blipFill>
          <a:blip r:embed="rId3">
            <a:extLst/>
          </a:blip>
          <a:stretch>
            <a:fillRect/>
          </a:stretch>
        </p:blipFill>
        <p:spPr>
          <a:xfrm>
            <a:off x="6197410" y="3865395"/>
            <a:ext cx="3208025" cy="1529306"/>
          </a:xfrm>
          <a:prstGeom prst="rect">
            <a:avLst/>
          </a:prstGeom>
          <a:ln w="12700">
            <a:miter lim="400000"/>
          </a:ln>
        </p:spPr>
      </p:pic>
      <p:pic>
        <p:nvPicPr>
          <p:cNvPr id="268" name="unknown.png" descr="unknown.png"/>
          <p:cNvPicPr>
            <a:picLocks noChangeAspect="1"/>
          </p:cNvPicPr>
          <p:nvPr/>
        </p:nvPicPr>
        <p:blipFill>
          <a:blip r:embed="rId4">
            <a:extLst/>
          </a:blip>
          <a:stretch>
            <a:fillRect/>
          </a:stretch>
        </p:blipFill>
        <p:spPr>
          <a:xfrm>
            <a:off x="6197410" y="6450846"/>
            <a:ext cx="3208025" cy="1529306"/>
          </a:xfrm>
          <a:prstGeom prst="rect">
            <a:avLst/>
          </a:prstGeom>
          <a:ln w="12700">
            <a:miter lim="400000"/>
          </a:ln>
        </p:spPr>
      </p:pic>
      <p:pic>
        <p:nvPicPr>
          <p:cNvPr id="269" name="unknown.png" descr="unknown.png"/>
          <p:cNvPicPr>
            <a:picLocks noChangeAspect="1"/>
          </p:cNvPicPr>
          <p:nvPr/>
        </p:nvPicPr>
        <p:blipFill>
          <a:blip r:embed="rId5">
            <a:extLst/>
          </a:blip>
          <a:stretch>
            <a:fillRect/>
          </a:stretch>
        </p:blipFill>
        <p:spPr>
          <a:xfrm>
            <a:off x="9471134" y="7296040"/>
            <a:ext cx="3470922" cy="1464445"/>
          </a:xfrm>
          <a:prstGeom prst="rect">
            <a:avLst/>
          </a:prstGeom>
          <a:ln w="12700">
            <a:miter lim="400000"/>
          </a:ln>
        </p:spPr>
      </p:pic>
      <p:pic>
        <p:nvPicPr>
          <p:cNvPr id="270" name="unknown.png" descr="unknown.png"/>
          <p:cNvPicPr>
            <a:picLocks noChangeAspect="1"/>
          </p:cNvPicPr>
          <p:nvPr/>
        </p:nvPicPr>
        <p:blipFill>
          <a:blip r:embed="rId6">
            <a:extLst/>
          </a:blip>
          <a:stretch>
            <a:fillRect/>
          </a:stretch>
        </p:blipFill>
        <p:spPr>
          <a:xfrm>
            <a:off x="9466037" y="5023463"/>
            <a:ext cx="3470921" cy="1654632"/>
          </a:xfrm>
          <a:prstGeom prst="rect">
            <a:avLst/>
          </a:prstGeom>
          <a:ln w="12700">
            <a:miter lim="400000"/>
          </a:ln>
        </p:spPr>
      </p:pic>
      <p:pic>
        <p:nvPicPr>
          <p:cNvPr id="271" name="unknown.png" descr="unknown.png"/>
          <p:cNvPicPr>
            <a:picLocks noChangeAspect="1"/>
          </p:cNvPicPr>
          <p:nvPr/>
        </p:nvPicPr>
        <p:blipFill>
          <a:blip r:embed="rId7">
            <a:extLst/>
          </a:blip>
          <a:stretch>
            <a:fillRect/>
          </a:stretch>
        </p:blipFill>
        <p:spPr>
          <a:xfrm>
            <a:off x="6197410" y="8312339"/>
            <a:ext cx="3208026" cy="1353525"/>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Char"/>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12. If yes, how would you rate your experience using a solar…"/>
          <p:cNvSpPr txBox="1"/>
          <p:nvPr/>
        </p:nvSpPr>
        <p:spPr>
          <a:xfrm>
            <a:off x="816751" y="-42852"/>
            <a:ext cx="9395885" cy="983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spcBef>
                <a:spcPts val="0"/>
              </a:spcBef>
              <a:defRPr i="1" sz="1200">
                <a:solidFill>
                  <a:srgbClr val="FFFFFF"/>
                </a:solidFill>
                <a:latin typeface="+mn-lt"/>
                <a:ea typeface="+mn-ea"/>
                <a:cs typeface="+mn-cs"/>
                <a:sym typeface="Helvetica"/>
              </a:defRPr>
            </a:pPr>
            <a:r>
              <a:t>12. If yes, how would you rate your experience using a solar</a:t>
            </a:r>
          </a:p>
          <a:p>
            <a:pPr defTabSz="457200">
              <a:spcBef>
                <a:spcPts val="0"/>
              </a:spcBef>
              <a:defRPr i="1" sz="1200">
                <a:solidFill>
                  <a:srgbClr val="FFFFFF"/>
                </a:solidFill>
                <a:latin typeface="+mn-lt"/>
                <a:ea typeface="+mn-ea"/>
                <a:cs typeface="+mn-cs"/>
                <a:sym typeface="Helvetica"/>
              </a:defRPr>
            </a:pPr>
            <a:r>
              <a:t>charger?</a:t>
            </a:r>
          </a:p>
          <a:p>
            <a:pPr defTabSz="457200">
              <a:spcBef>
                <a:spcPts val="0"/>
              </a:spcBef>
              <a:defRPr i="1" sz="1200">
                <a:solidFill>
                  <a:srgbClr val="FFFFFF"/>
                </a:solidFill>
                <a:latin typeface="+mn-lt"/>
                <a:ea typeface="+mn-ea"/>
                <a:cs typeface="+mn-cs"/>
                <a:sym typeface="Helvetica"/>
              </a:defRPr>
            </a:pPr>
            <a:r>
              <a:t>☐Excellent</a:t>
            </a:r>
          </a:p>
          <a:p>
            <a:pPr defTabSz="457200">
              <a:spcBef>
                <a:spcPts val="0"/>
              </a:spcBef>
              <a:defRPr i="1" sz="1200">
                <a:solidFill>
                  <a:srgbClr val="FFFFFF"/>
                </a:solidFill>
                <a:latin typeface="+mn-lt"/>
                <a:ea typeface="+mn-ea"/>
                <a:cs typeface="+mn-cs"/>
                <a:sym typeface="Helvetica"/>
              </a:defRPr>
            </a:pPr>
            <a:r>
              <a:t>☐Good</a:t>
            </a:r>
          </a:p>
          <a:p>
            <a:pPr defTabSz="457200">
              <a:spcBef>
                <a:spcPts val="0"/>
              </a:spcBef>
              <a:defRPr i="1" sz="1200">
                <a:solidFill>
                  <a:srgbClr val="FFFFFF"/>
                </a:solidFill>
                <a:latin typeface="+mn-lt"/>
                <a:ea typeface="+mn-ea"/>
                <a:cs typeface="+mn-cs"/>
                <a:sym typeface="Helvetica"/>
              </a:defRPr>
            </a:pPr>
            <a:r>
              <a:t>☐Average</a:t>
            </a:r>
          </a:p>
          <a:p>
            <a:pPr defTabSz="457200">
              <a:spcBef>
                <a:spcPts val="0"/>
              </a:spcBef>
              <a:defRPr i="1" sz="1200">
                <a:solidFill>
                  <a:srgbClr val="FFFFFF"/>
                </a:solidFill>
                <a:latin typeface="+mn-lt"/>
                <a:ea typeface="+mn-ea"/>
                <a:cs typeface="+mn-cs"/>
                <a:sym typeface="Helvetica"/>
              </a:defRPr>
            </a:pPr>
            <a:r>
              <a:t>☐Poor</a:t>
            </a:r>
          </a:p>
          <a:p>
            <a:pPr defTabSz="457200">
              <a:spcBef>
                <a:spcPts val="0"/>
              </a:spcBef>
              <a:defRPr i="1" sz="1200">
                <a:solidFill>
                  <a:srgbClr val="FFFFFF"/>
                </a:solidFill>
                <a:latin typeface="+mn-lt"/>
                <a:ea typeface="+mn-ea"/>
                <a:cs typeface="+mn-cs"/>
                <a:sym typeface="Helvetica"/>
              </a:defRPr>
            </a:pPr>
            <a:r>
              <a:t>13. Are you eager to use solar charger if available at your</a:t>
            </a:r>
          </a:p>
          <a:p>
            <a:pPr defTabSz="457200">
              <a:spcBef>
                <a:spcPts val="0"/>
              </a:spcBef>
              <a:defRPr i="1" sz="1200">
                <a:solidFill>
                  <a:srgbClr val="FFFFFF"/>
                </a:solidFill>
                <a:latin typeface="+mn-lt"/>
                <a:ea typeface="+mn-ea"/>
                <a:cs typeface="+mn-cs"/>
                <a:sym typeface="Helvetica"/>
              </a:defRPr>
            </a:pPr>
            <a:r>
              <a:t>school/college/home?</a:t>
            </a:r>
          </a:p>
          <a:p>
            <a:pPr defTabSz="457200">
              <a:spcBef>
                <a:spcPts val="0"/>
              </a:spcBef>
              <a:defRPr i="1" sz="1200">
                <a:solidFill>
                  <a:srgbClr val="FFFFFF"/>
                </a:solidFill>
                <a:latin typeface="+mn-lt"/>
                <a:ea typeface="+mn-ea"/>
                <a:cs typeface="+mn-cs"/>
                <a:sym typeface="Helvetica"/>
              </a:defRPr>
            </a:pPr>
            <a:r>
              <a:t>☐YES</a:t>
            </a:r>
          </a:p>
          <a:p>
            <a:pPr defTabSz="457200">
              <a:spcBef>
                <a:spcPts val="0"/>
              </a:spcBef>
              <a:defRPr i="1" sz="1200">
                <a:solidFill>
                  <a:srgbClr val="FFFFFF"/>
                </a:solidFill>
                <a:latin typeface="+mn-lt"/>
                <a:ea typeface="+mn-ea"/>
                <a:cs typeface="+mn-cs"/>
                <a:sym typeface="Helvetica"/>
              </a:defRPr>
            </a:pPr>
            <a:r>
              <a:t>☐NO</a:t>
            </a:r>
          </a:p>
          <a:p>
            <a:pPr defTabSz="457200">
              <a:spcBef>
                <a:spcPts val="0"/>
              </a:spcBef>
              <a:defRPr i="1" sz="1200">
                <a:solidFill>
                  <a:srgbClr val="FFFFFF"/>
                </a:solidFill>
                <a:latin typeface="+mn-lt"/>
                <a:ea typeface="+mn-ea"/>
                <a:cs typeface="+mn-cs"/>
                <a:sym typeface="Helvetica"/>
              </a:defRPr>
            </a:pPr>
            <a:r>
              <a:t>14.What factors would influence your decision to use a solar</a:t>
            </a:r>
          </a:p>
          <a:p>
            <a:pPr defTabSz="457200">
              <a:spcBef>
                <a:spcPts val="0"/>
              </a:spcBef>
              <a:defRPr i="1" sz="1200">
                <a:solidFill>
                  <a:srgbClr val="FFFFFF"/>
                </a:solidFill>
                <a:latin typeface="+mn-lt"/>
                <a:ea typeface="+mn-ea"/>
                <a:cs typeface="+mn-cs"/>
                <a:sym typeface="Helvetica"/>
              </a:defRPr>
            </a:pPr>
            <a:r>
              <a:t>charger? (select all that apply)</a:t>
            </a:r>
          </a:p>
          <a:p>
            <a:pPr defTabSz="457200">
              <a:spcBef>
                <a:spcPts val="0"/>
              </a:spcBef>
              <a:defRPr i="1" sz="1200">
                <a:solidFill>
                  <a:srgbClr val="FFFFFF"/>
                </a:solidFill>
                <a:latin typeface="+mn-lt"/>
                <a:ea typeface="+mn-ea"/>
                <a:cs typeface="+mn-cs"/>
                <a:sym typeface="Helvetica"/>
              </a:defRPr>
            </a:pPr>
            <a:r>
              <a:t>☐Environmental benefits</a:t>
            </a:r>
          </a:p>
          <a:p>
            <a:pPr defTabSz="457200">
              <a:spcBef>
                <a:spcPts val="0"/>
              </a:spcBef>
              <a:defRPr i="1" sz="1200">
                <a:solidFill>
                  <a:srgbClr val="FFFFFF"/>
                </a:solidFill>
                <a:latin typeface="+mn-lt"/>
                <a:ea typeface="+mn-ea"/>
                <a:cs typeface="+mn-cs"/>
                <a:sym typeface="Helvetica"/>
              </a:defRPr>
            </a:pPr>
            <a:r>
              <a:t>☐Cost efficiency</a:t>
            </a:r>
          </a:p>
          <a:p>
            <a:pPr defTabSz="457200">
              <a:spcBef>
                <a:spcPts val="0"/>
              </a:spcBef>
              <a:defRPr i="1" sz="1200">
                <a:solidFill>
                  <a:srgbClr val="FFFFFF"/>
                </a:solidFill>
                <a:latin typeface="+mn-lt"/>
                <a:ea typeface="+mn-ea"/>
                <a:cs typeface="+mn-cs"/>
                <a:sym typeface="Helvetica"/>
              </a:defRPr>
            </a:pPr>
            <a:r>
              <a:t>☐Handy</a:t>
            </a:r>
          </a:p>
          <a:p>
            <a:pPr defTabSz="457200">
              <a:spcBef>
                <a:spcPts val="0"/>
              </a:spcBef>
              <a:defRPr i="1" sz="1200">
                <a:solidFill>
                  <a:srgbClr val="FFFFFF"/>
                </a:solidFill>
                <a:latin typeface="+mn-lt"/>
                <a:ea typeface="+mn-ea"/>
                <a:cs typeface="+mn-cs"/>
                <a:sym typeface="Helvetica"/>
              </a:defRPr>
            </a:pPr>
            <a:r>
              <a:t>☐Efficiency of charging</a:t>
            </a:r>
          </a:p>
          <a:p>
            <a:pPr defTabSz="457200">
              <a:spcBef>
                <a:spcPts val="0"/>
              </a:spcBef>
              <a:defRPr i="1" sz="1200">
                <a:solidFill>
                  <a:srgbClr val="FFFFFF"/>
                </a:solidFill>
                <a:latin typeface="+mn-lt"/>
                <a:ea typeface="+mn-ea"/>
                <a:cs typeface="+mn-cs"/>
                <a:sym typeface="Helvetica"/>
              </a:defRPr>
            </a:pPr>
            <a:r>
              <a:t>☐Reliability</a:t>
            </a:r>
          </a:p>
          <a:p>
            <a:pPr defTabSz="457200">
              <a:spcBef>
                <a:spcPts val="0"/>
              </a:spcBef>
              <a:defRPr i="1" sz="1200">
                <a:solidFill>
                  <a:srgbClr val="FFFFFF"/>
                </a:solidFill>
                <a:latin typeface="+mn-lt"/>
                <a:ea typeface="+mn-ea"/>
                <a:cs typeface="+mn-cs"/>
                <a:sym typeface="Helvetica"/>
              </a:defRPr>
            </a:pPr>
            <a:r>
              <a:t>15.How many hours of sunlight do you typically have access to</a:t>
            </a:r>
          </a:p>
          <a:p>
            <a:pPr defTabSz="457200">
              <a:spcBef>
                <a:spcPts val="0"/>
              </a:spcBef>
              <a:defRPr i="1" sz="1200">
                <a:solidFill>
                  <a:srgbClr val="FFFFFF"/>
                </a:solidFill>
                <a:latin typeface="+mn-lt"/>
                <a:ea typeface="+mn-ea"/>
                <a:cs typeface="+mn-cs"/>
                <a:sym typeface="Helvetica"/>
              </a:defRPr>
            </a:pPr>
            <a:r>
              <a:t>at your location?</a:t>
            </a:r>
          </a:p>
          <a:p>
            <a:pPr defTabSz="457200">
              <a:spcBef>
                <a:spcPts val="0"/>
              </a:spcBef>
              <a:defRPr i="1" sz="1200">
                <a:solidFill>
                  <a:srgbClr val="FFFFFF"/>
                </a:solidFill>
                <a:latin typeface="+mn-lt"/>
                <a:ea typeface="+mn-ea"/>
                <a:cs typeface="+mn-cs"/>
                <a:sym typeface="Helvetica"/>
              </a:defRPr>
            </a:pPr>
            <a:r>
              <a:t>☐Less than 4 hour</a:t>
            </a:r>
          </a:p>
          <a:p>
            <a:pPr defTabSz="457200">
              <a:spcBef>
                <a:spcPts val="0"/>
              </a:spcBef>
              <a:defRPr i="1" sz="1200">
                <a:solidFill>
                  <a:srgbClr val="FFFFFF"/>
                </a:solidFill>
                <a:latin typeface="+mn-lt"/>
                <a:ea typeface="+mn-ea"/>
                <a:cs typeface="+mn-cs"/>
                <a:sym typeface="Helvetica"/>
              </a:defRPr>
            </a:pPr>
            <a:r>
              <a:t>☐4-6 hour</a:t>
            </a:r>
          </a:p>
          <a:p>
            <a:pPr defTabSz="457200">
              <a:spcBef>
                <a:spcPts val="0"/>
              </a:spcBef>
              <a:defRPr i="1" sz="1200">
                <a:solidFill>
                  <a:srgbClr val="FFFFFF"/>
                </a:solidFill>
                <a:latin typeface="+mn-lt"/>
                <a:ea typeface="+mn-ea"/>
                <a:cs typeface="+mn-cs"/>
                <a:sym typeface="Helvetica"/>
              </a:defRPr>
            </a:pPr>
            <a:r>
              <a:t>☐More than 6 hour</a:t>
            </a:r>
          </a:p>
          <a:p>
            <a:pPr defTabSz="457200">
              <a:spcBef>
                <a:spcPts val="0"/>
              </a:spcBef>
              <a:defRPr i="1" sz="1200">
                <a:solidFill>
                  <a:srgbClr val="FFFFFF"/>
                </a:solidFill>
                <a:latin typeface="+mn-lt"/>
                <a:ea typeface="+mn-ea"/>
                <a:cs typeface="+mn-cs"/>
                <a:sym typeface="Helvetica"/>
              </a:defRPr>
            </a:pPr>
            <a:r>
              <a:t>SECTION 4: Technical Feasibility and Installation</a:t>
            </a:r>
          </a:p>
          <a:p>
            <a:pPr defTabSz="457200">
              <a:spcBef>
                <a:spcPts val="0"/>
              </a:spcBef>
              <a:defRPr i="1" sz="1200">
                <a:solidFill>
                  <a:srgbClr val="FFFFFF"/>
                </a:solidFill>
                <a:latin typeface="+mn-lt"/>
                <a:ea typeface="+mn-ea"/>
                <a:cs typeface="+mn-cs"/>
                <a:sym typeface="Helvetica"/>
              </a:defRPr>
            </a:pPr>
            <a:r>
              <a:t>16.Where would you prefer to have solar charging stations</a:t>
            </a:r>
          </a:p>
          <a:p>
            <a:pPr defTabSz="457200">
              <a:spcBef>
                <a:spcPts val="0"/>
              </a:spcBef>
              <a:defRPr i="1" sz="1200">
                <a:solidFill>
                  <a:srgbClr val="FFFFFF"/>
                </a:solidFill>
                <a:latin typeface="+mn-lt"/>
                <a:ea typeface="+mn-ea"/>
                <a:cs typeface="+mn-cs"/>
                <a:sym typeface="Helvetica"/>
              </a:defRPr>
            </a:pPr>
            <a:r>
              <a:t>installed? (select all that apply)</a:t>
            </a:r>
          </a:p>
          <a:p>
            <a:pPr defTabSz="457200">
              <a:spcBef>
                <a:spcPts val="0"/>
              </a:spcBef>
              <a:defRPr i="1" sz="1200">
                <a:solidFill>
                  <a:srgbClr val="FFFFFF"/>
                </a:solidFill>
                <a:latin typeface="+mn-lt"/>
                <a:ea typeface="+mn-ea"/>
                <a:cs typeface="+mn-cs"/>
                <a:sym typeface="Helvetica"/>
              </a:defRPr>
            </a:pPr>
            <a:r>
              <a:t>• ☐ In classrooms or study areas</a:t>
            </a:r>
          </a:p>
          <a:p>
            <a:pPr defTabSz="457200">
              <a:spcBef>
                <a:spcPts val="0"/>
              </a:spcBef>
              <a:defRPr i="1" sz="1200">
                <a:solidFill>
                  <a:srgbClr val="FFFFFF"/>
                </a:solidFill>
                <a:latin typeface="+mn-lt"/>
                <a:ea typeface="+mn-ea"/>
                <a:cs typeface="+mn-cs"/>
                <a:sym typeface="Helvetica"/>
              </a:defRPr>
            </a:pPr>
            <a:r>
              <a:t>• ☐ Outdoor spaces (e.g. gardens, parks)</a:t>
            </a:r>
          </a:p>
          <a:p>
            <a:pPr defTabSz="457200">
              <a:spcBef>
                <a:spcPts val="0"/>
              </a:spcBef>
              <a:defRPr i="1" sz="1200">
                <a:solidFill>
                  <a:srgbClr val="FFFFFF"/>
                </a:solidFill>
                <a:latin typeface="+mn-lt"/>
                <a:ea typeface="+mn-ea"/>
                <a:cs typeface="+mn-cs"/>
                <a:sym typeface="Helvetica"/>
              </a:defRPr>
            </a:pPr>
            <a:r>
              <a:t>• ☐ On campus walkways</a:t>
            </a:r>
          </a:p>
          <a:p>
            <a:pPr defTabSz="457200">
              <a:spcBef>
                <a:spcPts val="0"/>
              </a:spcBef>
              <a:defRPr i="1" sz="1200">
                <a:solidFill>
                  <a:srgbClr val="FFFFFF"/>
                </a:solidFill>
                <a:latin typeface="+mn-lt"/>
                <a:ea typeface="+mn-ea"/>
                <a:cs typeface="+mn-cs"/>
                <a:sym typeface="Helvetica"/>
              </a:defRPr>
            </a:pPr>
            <a:r>
              <a:t>• ☐ Portable charger (e.g. on bag pack )</a:t>
            </a:r>
          </a:p>
          <a:p>
            <a:pPr defTabSz="457200">
              <a:spcBef>
                <a:spcPts val="0"/>
              </a:spcBef>
              <a:defRPr i="1" sz="1200">
                <a:solidFill>
                  <a:srgbClr val="FFFFFF"/>
                </a:solidFill>
                <a:latin typeface="+mn-lt"/>
                <a:ea typeface="+mn-ea"/>
                <a:cs typeface="+mn-cs"/>
                <a:sym typeface="Helvetica"/>
              </a:defRPr>
            </a:pPr>
            <a:r>
              <a:t>• ☐ Other : __________</a:t>
            </a:r>
          </a:p>
          <a:p>
            <a:pPr defTabSz="457200">
              <a:spcBef>
                <a:spcPts val="0"/>
              </a:spcBef>
              <a:defRPr i="1" sz="1200">
                <a:solidFill>
                  <a:srgbClr val="FFFFFF"/>
                </a:solidFill>
                <a:latin typeface="+mn-lt"/>
                <a:ea typeface="+mn-ea"/>
                <a:cs typeface="+mn-cs"/>
                <a:sym typeface="Helvetica"/>
              </a:defRPr>
            </a:pPr>
            <a:r>
              <a:t>17. How many charging ports should the solar charging</a:t>
            </a:r>
          </a:p>
          <a:p>
            <a:pPr defTabSz="457200">
              <a:spcBef>
                <a:spcPts val="0"/>
              </a:spcBef>
              <a:defRPr i="1" sz="1200">
                <a:solidFill>
                  <a:srgbClr val="FFFFFF"/>
                </a:solidFill>
                <a:latin typeface="+mn-lt"/>
                <a:ea typeface="+mn-ea"/>
                <a:cs typeface="+mn-cs"/>
                <a:sym typeface="Helvetica"/>
              </a:defRPr>
            </a:pPr>
            <a:r>
              <a:t>station ideally have?</a:t>
            </a:r>
          </a:p>
          <a:p>
            <a:pPr defTabSz="457200">
              <a:spcBef>
                <a:spcPts val="0"/>
              </a:spcBef>
              <a:defRPr i="1" sz="1200">
                <a:solidFill>
                  <a:srgbClr val="FFFFFF"/>
                </a:solidFill>
                <a:latin typeface="+mn-lt"/>
                <a:ea typeface="+mn-ea"/>
                <a:cs typeface="+mn-cs"/>
                <a:sym typeface="Helvetica"/>
              </a:defRPr>
            </a:pPr>
            <a:r>
              <a:t>• ☐ 1-2</a:t>
            </a:r>
          </a:p>
          <a:p>
            <a:pPr defTabSz="457200">
              <a:spcBef>
                <a:spcPts val="0"/>
              </a:spcBef>
              <a:defRPr i="1" sz="1200">
                <a:solidFill>
                  <a:srgbClr val="FFFFFF"/>
                </a:solidFill>
                <a:latin typeface="+mn-lt"/>
                <a:ea typeface="+mn-ea"/>
                <a:cs typeface="+mn-cs"/>
                <a:sym typeface="Helvetica"/>
              </a:defRPr>
            </a:pPr>
            <a:r>
              <a:t>• ☐ 3-4</a:t>
            </a:r>
          </a:p>
          <a:p>
            <a:pPr defTabSz="457200">
              <a:spcBef>
                <a:spcPts val="0"/>
              </a:spcBef>
              <a:defRPr i="1" sz="1200">
                <a:solidFill>
                  <a:srgbClr val="FFFFFF"/>
                </a:solidFill>
                <a:latin typeface="+mn-lt"/>
                <a:ea typeface="+mn-ea"/>
                <a:cs typeface="+mn-cs"/>
                <a:sym typeface="Helvetica"/>
              </a:defRPr>
            </a:pPr>
            <a:r>
              <a:t>• ☐ More than 4</a:t>
            </a:r>
          </a:p>
          <a:p>
            <a:pPr defTabSz="457200">
              <a:spcBef>
                <a:spcPts val="0"/>
              </a:spcBef>
              <a:defRPr i="1" sz="1200">
                <a:solidFill>
                  <a:srgbClr val="FFFFFF"/>
                </a:solidFill>
                <a:latin typeface="+mn-lt"/>
                <a:ea typeface="+mn-ea"/>
                <a:cs typeface="+mn-cs"/>
                <a:sym typeface="Helvetica"/>
              </a:defRPr>
            </a:pPr>
            <a:r>
              <a:t>18. What is your preferred method of using the solar</a:t>
            </a:r>
          </a:p>
          <a:p>
            <a:pPr defTabSz="457200">
              <a:spcBef>
                <a:spcPts val="0"/>
              </a:spcBef>
              <a:defRPr i="1" sz="1200">
                <a:solidFill>
                  <a:srgbClr val="FFFFFF"/>
                </a:solidFill>
                <a:latin typeface="+mn-lt"/>
                <a:ea typeface="+mn-ea"/>
                <a:cs typeface="+mn-cs"/>
                <a:sym typeface="Helvetica"/>
              </a:defRPr>
            </a:pPr>
            <a:r>
              <a:t>charger?</a:t>
            </a:r>
          </a:p>
          <a:p>
            <a:pPr defTabSz="457200">
              <a:spcBef>
                <a:spcPts val="0"/>
              </a:spcBef>
              <a:defRPr i="1" sz="1200">
                <a:solidFill>
                  <a:srgbClr val="FFFFFF"/>
                </a:solidFill>
                <a:latin typeface="+mn-lt"/>
                <a:ea typeface="+mn-ea"/>
                <a:cs typeface="+mn-cs"/>
                <a:sym typeface="Helvetica"/>
              </a:defRPr>
            </a:pPr>
            <a:r>
              <a:t>• ☐ Individual portable chargers</a:t>
            </a:r>
          </a:p>
          <a:p>
            <a:pPr defTabSz="457200">
              <a:spcBef>
                <a:spcPts val="0"/>
              </a:spcBef>
              <a:defRPr i="1" sz="1200">
                <a:solidFill>
                  <a:srgbClr val="FFFFFF"/>
                </a:solidFill>
                <a:latin typeface="+mn-lt"/>
                <a:ea typeface="+mn-ea"/>
                <a:cs typeface="+mn-cs"/>
                <a:sym typeface="Helvetica"/>
              </a:defRPr>
            </a:pPr>
            <a:r>
              <a:t>• ☐ Fixed charging stations</a:t>
            </a:r>
          </a:p>
          <a:p>
            <a:pPr defTabSz="457200">
              <a:spcBef>
                <a:spcPts val="0"/>
              </a:spcBef>
              <a:defRPr i="1" sz="1200">
                <a:solidFill>
                  <a:srgbClr val="FFFFFF"/>
                </a:solidFill>
                <a:latin typeface="+mn-lt"/>
                <a:ea typeface="+mn-ea"/>
                <a:cs typeface="+mn-cs"/>
                <a:sym typeface="Helvetica"/>
              </a:defRPr>
            </a:pPr>
            <a:r>
              <a:t>19. How much are you willing to invest for using solar</a:t>
            </a:r>
          </a:p>
          <a:p>
            <a:pPr defTabSz="457200">
              <a:spcBef>
                <a:spcPts val="0"/>
              </a:spcBef>
              <a:defRPr i="1" sz="1200">
                <a:solidFill>
                  <a:srgbClr val="FFFFFF"/>
                </a:solidFill>
                <a:latin typeface="+mn-lt"/>
                <a:ea typeface="+mn-ea"/>
                <a:cs typeface="+mn-cs"/>
                <a:sym typeface="Helvetica"/>
              </a:defRPr>
            </a:pPr>
            <a:r>
              <a:t>charging facilities?</a:t>
            </a:r>
          </a:p>
          <a:p>
            <a:pPr defTabSz="457200">
              <a:spcBef>
                <a:spcPts val="0"/>
              </a:spcBef>
              <a:defRPr i="1" sz="1200">
                <a:solidFill>
                  <a:srgbClr val="FFFFFF"/>
                </a:solidFill>
                <a:latin typeface="+mn-lt"/>
                <a:ea typeface="+mn-ea"/>
                <a:cs typeface="+mn-cs"/>
                <a:sym typeface="Helvetica"/>
              </a:defRPr>
            </a:pPr>
            <a:r>
              <a:t>• ☐ Free (preferably)</a:t>
            </a:r>
          </a:p>
          <a:p>
            <a:pPr defTabSz="457200">
              <a:spcBef>
                <a:spcPts val="0"/>
              </a:spcBef>
              <a:defRPr i="1" sz="1200">
                <a:solidFill>
                  <a:srgbClr val="FFFFFF"/>
                </a:solidFill>
                <a:latin typeface="+mn-lt"/>
                <a:ea typeface="+mn-ea"/>
                <a:cs typeface="+mn-cs"/>
                <a:sym typeface="Helvetica"/>
              </a:defRPr>
            </a:pPr>
            <a:r>
              <a:t>• ☐ Willing to pay a small fee</a:t>
            </a:r>
          </a:p>
          <a:p>
            <a:pPr defTabSz="457200">
              <a:spcBef>
                <a:spcPts val="0"/>
              </a:spcBef>
              <a:defRPr i="1" sz="1200">
                <a:solidFill>
                  <a:srgbClr val="FFFFFF"/>
                </a:solidFill>
                <a:latin typeface="+mn-lt"/>
                <a:ea typeface="+mn-ea"/>
                <a:cs typeface="+mn-cs"/>
                <a:sym typeface="Helvetica"/>
              </a:defRPr>
            </a:pPr>
            <a:r>
              <a:t>• ☐ Other : __________</a:t>
            </a:r>
          </a:p>
          <a:p>
            <a:pPr defTabSz="457200">
              <a:spcBef>
                <a:spcPts val="0"/>
              </a:spcBef>
              <a:defRPr i="1" sz="1200">
                <a:solidFill>
                  <a:srgbClr val="FFFFFF"/>
                </a:solidFill>
                <a:latin typeface="+mn-lt"/>
                <a:ea typeface="+mn-ea"/>
                <a:cs typeface="+mn-cs"/>
                <a:sym typeface="Helvetica"/>
              </a:defRPr>
            </a:pPr>
            <a:r>
              <a:t>Section 5: User Concerns and Feedback</a:t>
            </a:r>
          </a:p>
          <a:p>
            <a:pPr defTabSz="457200">
              <a:spcBef>
                <a:spcPts val="0"/>
              </a:spcBef>
              <a:defRPr i="1" sz="1200">
                <a:solidFill>
                  <a:srgbClr val="FFFFFF"/>
                </a:solidFill>
                <a:latin typeface="+mn-lt"/>
                <a:ea typeface="+mn-ea"/>
                <a:cs typeface="+mn-cs"/>
                <a:sym typeface="Helvetica"/>
              </a:defRPr>
            </a:pPr>
            <a:r>
              <a:t>20. What concerns do you have about using solar</a:t>
            </a:r>
          </a:p>
          <a:p>
            <a:pPr defTabSz="457200">
              <a:spcBef>
                <a:spcPts val="0"/>
              </a:spcBef>
              <a:defRPr i="1" sz="1200">
                <a:solidFill>
                  <a:srgbClr val="FFFFFF"/>
                </a:solidFill>
                <a:latin typeface="+mn-lt"/>
                <a:ea typeface="+mn-ea"/>
                <a:cs typeface="+mn-cs"/>
                <a:sym typeface="Helvetica"/>
              </a:defRPr>
            </a:pPr>
            <a:r>
              <a:t>chargers?</a:t>
            </a:r>
          </a:p>
          <a:p>
            <a:pPr defTabSz="457200">
              <a:spcBef>
                <a:spcPts val="0"/>
              </a:spcBef>
              <a:defRPr i="1" sz="1200">
                <a:solidFill>
                  <a:srgbClr val="FFFFFF"/>
                </a:solidFill>
                <a:latin typeface="+mn-lt"/>
                <a:ea typeface="+mn-ea"/>
                <a:cs typeface="+mn-cs"/>
                <a:sym typeface="Helvetica"/>
              </a:defRPr>
            </a:pPr>
            <a:r>
              <a:t>• ☐ Slow charging speed</a:t>
            </a:r>
          </a:p>
          <a:p>
            <a:pPr defTabSz="457200">
              <a:spcBef>
                <a:spcPts val="0"/>
              </a:spcBef>
              <a:defRPr i="1" sz="1200">
                <a:solidFill>
                  <a:srgbClr val="FFFFFF"/>
                </a:solidFill>
                <a:latin typeface="+mn-lt"/>
                <a:ea typeface="+mn-ea"/>
                <a:cs typeface="+mn-cs"/>
                <a:sym typeface="Helvetica"/>
              </a:defRPr>
            </a:pPr>
            <a:r>
              <a:t>• ☐ Inconsistent sunlight availability</a:t>
            </a:r>
          </a:p>
          <a:p>
            <a:pPr defTabSz="457200">
              <a:spcBef>
                <a:spcPts val="0"/>
              </a:spcBef>
              <a:defRPr i="1" sz="1200">
                <a:solidFill>
                  <a:srgbClr val="FFFFFF"/>
                </a:solidFill>
                <a:latin typeface="+mn-lt"/>
                <a:ea typeface="+mn-ea"/>
                <a:cs typeface="+mn-cs"/>
                <a:sym typeface="Helvetica"/>
              </a:defRPr>
            </a:pPr>
            <a:r>
              <a:t>• ☐ Device compatibility issues</a:t>
            </a:r>
          </a:p>
          <a:p>
            <a:pPr defTabSz="457200">
              <a:spcBef>
                <a:spcPts val="0"/>
              </a:spcBef>
              <a:defRPr i="1" sz="1200">
                <a:solidFill>
                  <a:srgbClr val="FFFFFF"/>
                </a:solidFill>
                <a:latin typeface="+mn-lt"/>
                <a:ea typeface="+mn-ea"/>
                <a:cs typeface="+mn-cs"/>
                <a:sym typeface="Helvetica"/>
              </a:defRPr>
            </a:pPr>
            <a:r>
              <a:t>• ☐ Cost of installation</a:t>
            </a:r>
          </a:p>
          <a:p>
            <a:pPr defTabSz="457200">
              <a:spcBef>
                <a:spcPts val="0"/>
              </a:spcBef>
              <a:defRPr i="1" sz="1200">
                <a:solidFill>
                  <a:srgbClr val="FFFFFF"/>
                </a:solidFill>
                <a:latin typeface="+mn-lt"/>
                <a:ea typeface="+mn-ea"/>
                <a:cs typeface="+mn-cs"/>
                <a:sym typeface="Helvetica"/>
              </a:defRPr>
            </a:pPr>
            <a:r>
              <a:t>• ☐ Maintenance and durability</a:t>
            </a:r>
          </a:p>
        </p:txBody>
      </p:sp>
      <p:pic>
        <p:nvPicPr>
          <p:cNvPr id="274" name="unknown.png" descr="unknown.png"/>
          <p:cNvPicPr>
            <a:picLocks noChangeAspect="1"/>
          </p:cNvPicPr>
          <p:nvPr/>
        </p:nvPicPr>
        <p:blipFill>
          <a:blip r:embed="rId2">
            <a:extLst/>
          </a:blip>
          <a:stretch>
            <a:fillRect/>
          </a:stretch>
        </p:blipFill>
        <p:spPr>
          <a:xfrm>
            <a:off x="7141888" y="436702"/>
            <a:ext cx="2694379" cy="1136807"/>
          </a:xfrm>
          <a:prstGeom prst="rect">
            <a:avLst/>
          </a:prstGeom>
          <a:ln w="12700">
            <a:miter lim="400000"/>
          </a:ln>
        </p:spPr>
      </p:pic>
      <p:pic>
        <p:nvPicPr>
          <p:cNvPr id="275" name="unknown.png" descr="unknown.png"/>
          <p:cNvPicPr>
            <a:picLocks noChangeAspect="1"/>
          </p:cNvPicPr>
          <p:nvPr/>
        </p:nvPicPr>
        <p:blipFill>
          <a:blip r:embed="rId3">
            <a:extLst/>
          </a:blip>
          <a:stretch>
            <a:fillRect/>
          </a:stretch>
        </p:blipFill>
        <p:spPr>
          <a:xfrm>
            <a:off x="9883702" y="815404"/>
            <a:ext cx="2793758" cy="1178738"/>
          </a:xfrm>
          <a:prstGeom prst="rect">
            <a:avLst/>
          </a:prstGeom>
          <a:ln w="12700">
            <a:miter lim="400000"/>
          </a:ln>
        </p:spPr>
      </p:pic>
      <p:pic>
        <p:nvPicPr>
          <p:cNvPr id="276" name="unknown.png" descr="unknown.png"/>
          <p:cNvPicPr>
            <a:picLocks noChangeAspect="1"/>
          </p:cNvPicPr>
          <p:nvPr/>
        </p:nvPicPr>
        <p:blipFill>
          <a:blip r:embed="rId4">
            <a:extLst/>
          </a:blip>
          <a:stretch>
            <a:fillRect/>
          </a:stretch>
        </p:blipFill>
        <p:spPr>
          <a:xfrm>
            <a:off x="7296736" y="2372549"/>
            <a:ext cx="2384680" cy="1136807"/>
          </a:xfrm>
          <a:prstGeom prst="rect">
            <a:avLst/>
          </a:prstGeom>
          <a:ln w="12700">
            <a:miter lim="400000"/>
          </a:ln>
        </p:spPr>
      </p:pic>
      <p:pic>
        <p:nvPicPr>
          <p:cNvPr id="277" name="unknown.png" descr="unknown.png"/>
          <p:cNvPicPr>
            <a:picLocks noChangeAspect="1"/>
          </p:cNvPicPr>
          <p:nvPr/>
        </p:nvPicPr>
        <p:blipFill>
          <a:blip r:embed="rId5">
            <a:extLst/>
          </a:blip>
          <a:stretch>
            <a:fillRect/>
          </a:stretch>
        </p:blipFill>
        <p:spPr>
          <a:xfrm>
            <a:off x="10088240" y="3049761"/>
            <a:ext cx="2384680" cy="1136807"/>
          </a:xfrm>
          <a:prstGeom prst="rect">
            <a:avLst/>
          </a:prstGeom>
          <a:ln w="12700">
            <a:miter lim="400000"/>
          </a:ln>
        </p:spPr>
      </p:pic>
      <p:pic>
        <p:nvPicPr>
          <p:cNvPr id="278" name="unknown.png" descr="unknown.png"/>
          <p:cNvPicPr>
            <a:picLocks noChangeAspect="1"/>
          </p:cNvPicPr>
          <p:nvPr/>
        </p:nvPicPr>
        <p:blipFill>
          <a:blip r:embed="rId6">
            <a:extLst/>
          </a:blip>
          <a:stretch>
            <a:fillRect/>
          </a:stretch>
        </p:blipFill>
        <p:spPr>
          <a:xfrm>
            <a:off x="7296736" y="4308397"/>
            <a:ext cx="2384680" cy="1136807"/>
          </a:xfrm>
          <a:prstGeom prst="rect">
            <a:avLst/>
          </a:prstGeom>
          <a:ln w="12700">
            <a:miter lim="400000"/>
          </a:ln>
        </p:spPr>
      </p:pic>
      <p:pic>
        <p:nvPicPr>
          <p:cNvPr id="279" name="unknown.png" descr="unknown.png"/>
          <p:cNvPicPr>
            <a:picLocks noChangeAspect="1"/>
          </p:cNvPicPr>
          <p:nvPr/>
        </p:nvPicPr>
        <p:blipFill>
          <a:blip r:embed="rId7">
            <a:extLst/>
          </a:blip>
          <a:stretch>
            <a:fillRect/>
          </a:stretch>
        </p:blipFill>
        <p:spPr>
          <a:xfrm>
            <a:off x="10044262" y="5242188"/>
            <a:ext cx="2472637" cy="1178737"/>
          </a:xfrm>
          <a:prstGeom prst="rect">
            <a:avLst/>
          </a:prstGeom>
          <a:ln w="12700">
            <a:miter lim="400000"/>
          </a:ln>
        </p:spPr>
      </p:pic>
      <p:pic>
        <p:nvPicPr>
          <p:cNvPr id="280" name="unknown.png" descr="unknown.png"/>
          <p:cNvPicPr>
            <a:picLocks noChangeAspect="1"/>
          </p:cNvPicPr>
          <p:nvPr/>
        </p:nvPicPr>
        <p:blipFill>
          <a:blip r:embed="rId8">
            <a:extLst/>
          </a:blip>
          <a:stretch>
            <a:fillRect/>
          </a:stretch>
        </p:blipFill>
        <p:spPr>
          <a:xfrm>
            <a:off x="7296736" y="6244244"/>
            <a:ext cx="2384680" cy="1136807"/>
          </a:xfrm>
          <a:prstGeom prst="rect">
            <a:avLst/>
          </a:prstGeom>
          <a:ln w="12700">
            <a:miter lim="400000"/>
          </a:ln>
        </p:spPr>
      </p:pic>
      <p:pic>
        <p:nvPicPr>
          <p:cNvPr id="281" name="unknown.png" descr="unknown.png"/>
          <p:cNvPicPr>
            <a:picLocks noChangeAspect="1"/>
          </p:cNvPicPr>
          <p:nvPr/>
        </p:nvPicPr>
        <p:blipFill>
          <a:blip r:embed="rId9">
            <a:extLst/>
          </a:blip>
          <a:stretch>
            <a:fillRect/>
          </a:stretch>
        </p:blipFill>
        <p:spPr>
          <a:xfrm>
            <a:off x="10044262" y="7476543"/>
            <a:ext cx="2472637" cy="1178738"/>
          </a:xfrm>
          <a:prstGeom prst="rect">
            <a:avLst/>
          </a:prstGeom>
          <a:ln w="12700">
            <a:miter lim="400000"/>
          </a:ln>
        </p:spPr>
      </p:pic>
      <p:pic>
        <p:nvPicPr>
          <p:cNvPr id="282" name="unknown.png" descr="unknown.png"/>
          <p:cNvPicPr>
            <a:picLocks noChangeAspect="1"/>
          </p:cNvPicPr>
          <p:nvPr/>
        </p:nvPicPr>
        <p:blipFill>
          <a:blip r:embed="rId10">
            <a:extLst/>
          </a:blip>
          <a:stretch>
            <a:fillRect/>
          </a:stretch>
        </p:blipFill>
        <p:spPr>
          <a:xfrm>
            <a:off x="7092198" y="8180090"/>
            <a:ext cx="2793758" cy="117873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21. Do you have any suggestions or ideas for the design…"/>
          <p:cNvSpPr txBox="1"/>
          <p:nvPr/>
        </p:nvSpPr>
        <p:spPr>
          <a:xfrm>
            <a:off x="882896" y="247513"/>
            <a:ext cx="8371407" cy="92585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spcBef>
                <a:spcPts val="0"/>
              </a:spcBef>
              <a:defRPr i="1" sz="1200">
                <a:solidFill>
                  <a:srgbClr val="FFFFFF"/>
                </a:solidFill>
                <a:latin typeface="+mn-lt"/>
                <a:ea typeface="+mn-ea"/>
                <a:cs typeface="+mn-cs"/>
                <a:sym typeface="Helvetica"/>
              </a:defRPr>
            </a:pPr>
            <a:r>
              <a:t>21. Do you have any suggestions or ideas for the design</a:t>
            </a:r>
          </a:p>
          <a:p>
            <a:pPr defTabSz="457200">
              <a:spcBef>
                <a:spcPts val="0"/>
              </a:spcBef>
              <a:defRPr i="1" sz="1200">
                <a:solidFill>
                  <a:srgbClr val="FFFFFF"/>
                </a:solidFill>
                <a:latin typeface="+mn-lt"/>
                <a:ea typeface="+mn-ea"/>
                <a:cs typeface="+mn-cs"/>
                <a:sym typeface="Helvetica"/>
              </a:defRPr>
            </a:pPr>
            <a:r>
              <a:t>or implementation of solar charging stations on campus?</a:t>
            </a:r>
          </a:p>
          <a:p>
            <a:pPr defTabSz="457200">
              <a:spcBef>
                <a:spcPts val="0"/>
              </a:spcBef>
              <a:defRPr i="1" sz="1200">
                <a:solidFill>
                  <a:srgbClr val="FFFFFF"/>
                </a:solidFill>
                <a:latin typeface="+mn-lt"/>
                <a:ea typeface="+mn-ea"/>
                <a:cs typeface="+mn-cs"/>
                <a:sym typeface="Helvetica"/>
              </a:defRPr>
            </a:pPr>
            <a:r>
              <a:t>Section 6: Environmental Awareness and Motivation</a:t>
            </a:r>
          </a:p>
          <a:p>
            <a:pPr defTabSz="457200">
              <a:spcBef>
                <a:spcPts val="0"/>
              </a:spcBef>
              <a:defRPr i="1" sz="1200">
                <a:solidFill>
                  <a:srgbClr val="FFFFFF"/>
                </a:solidFill>
                <a:latin typeface="+mn-lt"/>
                <a:ea typeface="+mn-ea"/>
                <a:cs typeface="+mn-cs"/>
                <a:sym typeface="Helvetica"/>
              </a:defRPr>
            </a:pPr>
            <a:r>
              <a:t>22. How important is environmental sustainability to you</a:t>
            </a:r>
          </a:p>
          <a:p>
            <a:pPr defTabSz="457200">
              <a:spcBef>
                <a:spcPts val="0"/>
              </a:spcBef>
              <a:defRPr i="1" sz="1200">
                <a:solidFill>
                  <a:srgbClr val="FFFFFF"/>
                </a:solidFill>
                <a:latin typeface="+mn-lt"/>
                <a:ea typeface="+mn-ea"/>
                <a:cs typeface="+mn-cs"/>
                <a:sym typeface="Helvetica"/>
              </a:defRPr>
            </a:pPr>
            <a:r>
              <a:t>in daily life?</a:t>
            </a:r>
          </a:p>
          <a:p>
            <a:pPr defTabSz="457200">
              <a:spcBef>
                <a:spcPts val="0"/>
              </a:spcBef>
              <a:defRPr i="1" sz="1200">
                <a:solidFill>
                  <a:srgbClr val="FFFFFF"/>
                </a:solidFill>
                <a:latin typeface="+mn-lt"/>
                <a:ea typeface="+mn-ea"/>
                <a:cs typeface="+mn-cs"/>
                <a:sym typeface="Helvetica"/>
              </a:defRPr>
            </a:pPr>
            <a:r>
              <a:t>• ☐ Very important</a:t>
            </a:r>
          </a:p>
          <a:p>
            <a:pPr defTabSz="457200">
              <a:spcBef>
                <a:spcPts val="0"/>
              </a:spcBef>
              <a:defRPr i="1" sz="1200">
                <a:solidFill>
                  <a:srgbClr val="FFFFFF"/>
                </a:solidFill>
                <a:latin typeface="+mn-lt"/>
                <a:ea typeface="+mn-ea"/>
                <a:cs typeface="+mn-cs"/>
                <a:sym typeface="Helvetica"/>
              </a:defRPr>
            </a:pPr>
            <a:r>
              <a:t>• ☐ Somewhat important</a:t>
            </a:r>
          </a:p>
          <a:p>
            <a:pPr defTabSz="457200">
              <a:spcBef>
                <a:spcPts val="0"/>
              </a:spcBef>
              <a:defRPr i="1" sz="1200">
                <a:solidFill>
                  <a:srgbClr val="FFFFFF"/>
                </a:solidFill>
                <a:latin typeface="+mn-lt"/>
                <a:ea typeface="+mn-ea"/>
                <a:cs typeface="+mn-cs"/>
                <a:sym typeface="Helvetica"/>
              </a:defRPr>
            </a:pPr>
            <a:r>
              <a:t>• ☐ Not important</a:t>
            </a:r>
          </a:p>
          <a:p>
            <a:pPr defTabSz="457200">
              <a:spcBef>
                <a:spcPts val="0"/>
              </a:spcBef>
              <a:defRPr i="1" sz="1200">
                <a:solidFill>
                  <a:srgbClr val="FFFFFF"/>
                </a:solidFill>
                <a:latin typeface="+mn-lt"/>
                <a:ea typeface="+mn-ea"/>
                <a:cs typeface="+mn-cs"/>
                <a:sym typeface="Helvetica"/>
              </a:defRPr>
            </a:pPr>
            <a:r>
              <a:t>23. Are you aware of the environmental impact of using</a:t>
            </a:r>
          </a:p>
          <a:p>
            <a:pPr defTabSz="457200">
              <a:spcBef>
                <a:spcPts val="0"/>
              </a:spcBef>
              <a:defRPr i="1" sz="1200">
                <a:solidFill>
                  <a:srgbClr val="FFFFFF"/>
                </a:solidFill>
                <a:latin typeface="+mn-lt"/>
                <a:ea typeface="+mn-ea"/>
                <a:cs typeface="+mn-cs"/>
                <a:sym typeface="Helvetica"/>
              </a:defRPr>
            </a:pPr>
            <a:r>
              <a:t>conventional electricity for charging devices?</a:t>
            </a:r>
          </a:p>
          <a:p>
            <a:pPr defTabSz="457200">
              <a:spcBef>
                <a:spcPts val="0"/>
              </a:spcBef>
              <a:defRPr i="1" sz="1200">
                <a:solidFill>
                  <a:srgbClr val="FFFFFF"/>
                </a:solidFill>
                <a:latin typeface="+mn-lt"/>
                <a:ea typeface="+mn-ea"/>
                <a:cs typeface="+mn-cs"/>
                <a:sym typeface="Helvetica"/>
              </a:defRPr>
            </a:pPr>
            <a:r>
              <a:t>• ☐ Yes</a:t>
            </a:r>
          </a:p>
          <a:p>
            <a:pPr defTabSz="457200">
              <a:spcBef>
                <a:spcPts val="0"/>
              </a:spcBef>
              <a:defRPr i="1" sz="1200">
                <a:solidFill>
                  <a:srgbClr val="FFFFFF"/>
                </a:solidFill>
                <a:latin typeface="+mn-lt"/>
                <a:ea typeface="+mn-ea"/>
                <a:cs typeface="+mn-cs"/>
                <a:sym typeface="Helvetica"/>
              </a:defRPr>
            </a:pPr>
            <a:r>
              <a:t>• ☐ Little</a:t>
            </a:r>
          </a:p>
          <a:p>
            <a:pPr defTabSz="457200">
              <a:spcBef>
                <a:spcPts val="0"/>
              </a:spcBef>
              <a:defRPr i="1" sz="1200">
                <a:solidFill>
                  <a:srgbClr val="FFFFFF"/>
                </a:solidFill>
                <a:latin typeface="+mn-lt"/>
                <a:ea typeface="+mn-ea"/>
                <a:cs typeface="+mn-cs"/>
                <a:sym typeface="Helvetica"/>
              </a:defRPr>
            </a:pPr>
            <a:r>
              <a:t>• ☐ No</a:t>
            </a:r>
          </a:p>
          <a:p>
            <a:pPr defTabSz="457200">
              <a:spcBef>
                <a:spcPts val="0"/>
              </a:spcBef>
              <a:defRPr i="1" sz="1200">
                <a:solidFill>
                  <a:srgbClr val="FFFFFF"/>
                </a:solidFill>
                <a:latin typeface="+mn-lt"/>
                <a:ea typeface="+mn-ea"/>
                <a:cs typeface="+mn-cs"/>
                <a:sym typeface="Helvetica"/>
              </a:defRPr>
            </a:pPr>
            <a:r>
              <a:t>24. Would you use solar chargers more often if it could</a:t>
            </a:r>
          </a:p>
          <a:p>
            <a:pPr defTabSz="457200">
              <a:spcBef>
                <a:spcPts val="0"/>
              </a:spcBef>
              <a:defRPr i="1" sz="1200">
                <a:solidFill>
                  <a:srgbClr val="FFFFFF"/>
                </a:solidFill>
                <a:latin typeface="+mn-lt"/>
                <a:ea typeface="+mn-ea"/>
                <a:cs typeface="+mn-cs"/>
                <a:sym typeface="Helvetica"/>
              </a:defRPr>
            </a:pPr>
            <a:r>
              <a:t>reduce your carbon footprint?</a:t>
            </a:r>
          </a:p>
          <a:p>
            <a:pPr defTabSz="457200">
              <a:spcBef>
                <a:spcPts val="0"/>
              </a:spcBef>
              <a:defRPr i="1" sz="1200">
                <a:solidFill>
                  <a:srgbClr val="FFFFFF"/>
                </a:solidFill>
                <a:latin typeface="+mn-lt"/>
                <a:ea typeface="+mn-ea"/>
                <a:cs typeface="+mn-cs"/>
                <a:sym typeface="Helvetica"/>
              </a:defRPr>
            </a:pPr>
            <a:r>
              <a:t>• ☐ Yes</a:t>
            </a:r>
          </a:p>
          <a:p>
            <a:pPr defTabSz="457200">
              <a:spcBef>
                <a:spcPts val="0"/>
              </a:spcBef>
              <a:defRPr i="1" sz="1200">
                <a:solidFill>
                  <a:srgbClr val="FFFFFF"/>
                </a:solidFill>
                <a:latin typeface="+mn-lt"/>
                <a:ea typeface="+mn-ea"/>
                <a:cs typeface="+mn-cs"/>
                <a:sym typeface="Helvetica"/>
              </a:defRPr>
            </a:pPr>
            <a:r>
              <a:t>• ☐ No</a:t>
            </a:r>
          </a:p>
          <a:p>
            <a:pPr defTabSz="457200">
              <a:spcBef>
                <a:spcPts val="0"/>
              </a:spcBef>
              <a:defRPr i="1" sz="1200">
                <a:solidFill>
                  <a:srgbClr val="FFFFFF"/>
                </a:solidFill>
                <a:latin typeface="+mn-lt"/>
                <a:ea typeface="+mn-ea"/>
                <a:cs typeface="+mn-cs"/>
                <a:sym typeface="Helvetica"/>
              </a:defRPr>
            </a:pPr>
            <a:r>
              <a:t>• ☐ Not sure</a:t>
            </a:r>
          </a:p>
          <a:p>
            <a:pPr defTabSz="457200">
              <a:spcBef>
                <a:spcPts val="0"/>
              </a:spcBef>
              <a:defRPr i="1" sz="1200">
                <a:solidFill>
                  <a:srgbClr val="FFFFFF"/>
                </a:solidFill>
                <a:latin typeface="+mn-lt"/>
                <a:ea typeface="+mn-ea"/>
                <a:cs typeface="+mn-cs"/>
                <a:sym typeface="Helvetica"/>
              </a:defRPr>
            </a:pPr>
            <a:r>
              <a:t>25. What motivates you most to consider using solar</a:t>
            </a:r>
          </a:p>
          <a:p>
            <a:pPr defTabSz="457200">
              <a:spcBef>
                <a:spcPts val="0"/>
              </a:spcBef>
              <a:defRPr i="1" sz="1200">
                <a:solidFill>
                  <a:srgbClr val="FFFFFF"/>
                </a:solidFill>
                <a:latin typeface="+mn-lt"/>
                <a:ea typeface="+mn-ea"/>
                <a:cs typeface="+mn-cs"/>
                <a:sym typeface="Helvetica"/>
              </a:defRPr>
            </a:pPr>
            <a:r>
              <a:t>energy? (Select all that apply)</a:t>
            </a:r>
          </a:p>
          <a:p>
            <a:pPr defTabSz="457200">
              <a:spcBef>
                <a:spcPts val="0"/>
              </a:spcBef>
              <a:defRPr i="1" sz="1200">
                <a:solidFill>
                  <a:srgbClr val="FFFFFF"/>
                </a:solidFill>
                <a:latin typeface="+mn-lt"/>
                <a:ea typeface="+mn-ea"/>
                <a:cs typeface="+mn-cs"/>
                <a:sym typeface="Helvetica"/>
              </a:defRPr>
            </a:pPr>
            <a:r>
              <a:t>• ☐ Reducing electricity bills</a:t>
            </a:r>
          </a:p>
          <a:p>
            <a:pPr defTabSz="457200">
              <a:spcBef>
                <a:spcPts val="0"/>
              </a:spcBef>
              <a:defRPr i="1" sz="1200">
                <a:solidFill>
                  <a:srgbClr val="FFFFFF"/>
                </a:solidFill>
                <a:latin typeface="+mn-lt"/>
                <a:ea typeface="+mn-ea"/>
                <a:cs typeface="+mn-cs"/>
                <a:sym typeface="Helvetica"/>
              </a:defRPr>
            </a:pPr>
            <a:r>
              <a:t>• ☐ Reducing carbon emissions</a:t>
            </a:r>
          </a:p>
          <a:p>
            <a:pPr defTabSz="457200">
              <a:spcBef>
                <a:spcPts val="0"/>
              </a:spcBef>
              <a:defRPr i="1" sz="1200">
                <a:solidFill>
                  <a:srgbClr val="FFFFFF"/>
                </a:solidFill>
                <a:latin typeface="+mn-lt"/>
                <a:ea typeface="+mn-ea"/>
                <a:cs typeface="+mn-cs"/>
                <a:sym typeface="Helvetica"/>
              </a:defRPr>
            </a:pPr>
            <a:r>
              <a:t>• ☐ Promoting renewable energy usage</a:t>
            </a:r>
          </a:p>
          <a:p>
            <a:pPr defTabSz="457200">
              <a:spcBef>
                <a:spcPts val="0"/>
              </a:spcBef>
              <a:defRPr i="1" sz="1200">
                <a:solidFill>
                  <a:srgbClr val="FFFFFF"/>
                </a:solidFill>
                <a:latin typeface="+mn-lt"/>
                <a:ea typeface="+mn-ea"/>
                <a:cs typeface="+mn-cs"/>
                <a:sym typeface="Helvetica"/>
              </a:defRPr>
            </a:pPr>
            <a:r>
              <a:t>• ☐ Independence from the power grid</a:t>
            </a:r>
          </a:p>
          <a:p>
            <a:pPr defTabSz="457200">
              <a:spcBef>
                <a:spcPts val="0"/>
              </a:spcBef>
              <a:defRPr i="1" sz="1200">
                <a:solidFill>
                  <a:srgbClr val="FFFFFF"/>
                </a:solidFill>
                <a:latin typeface="+mn-lt"/>
                <a:ea typeface="+mn-ea"/>
                <a:cs typeface="+mn-cs"/>
                <a:sym typeface="Helvetica"/>
              </a:defRPr>
            </a:pPr>
            <a:r>
              <a:t>• ☐ Supporting innovation in green technology</a:t>
            </a:r>
          </a:p>
          <a:p>
            <a:pPr defTabSz="457200">
              <a:spcBef>
                <a:spcPts val="0"/>
              </a:spcBef>
              <a:defRPr i="1" sz="1200">
                <a:solidFill>
                  <a:srgbClr val="FFFFFF"/>
                </a:solidFill>
                <a:latin typeface="+mn-lt"/>
                <a:ea typeface="+mn-ea"/>
                <a:cs typeface="+mn-cs"/>
                <a:sym typeface="Helvetica"/>
              </a:defRPr>
            </a:pPr>
            <a:r>
              <a:t>Section 7: Design Preferences</a:t>
            </a:r>
          </a:p>
          <a:p>
            <a:pPr defTabSz="457200">
              <a:spcBef>
                <a:spcPts val="0"/>
              </a:spcBef>
              <a:defRPr i="1" sz="1200">
                <a:solidFill>
                  <a:srgbClr val="FFFFFF"/>
                </a:solidFill>
                <a:latin typeface="+mn-lt"/>
                <a:ea typeface="+mn-ea"/>
                <a:cs typeface="+mn-cs"/>
                <a:sym typeface="Helvetica"/>
              </a:defRPr>
            </a:pPr>
            <a:r>
              <a:t>26. How would you like a solar charging station to be</a:t>
            </a:r>
          </a:p>
          <a:p>
            <a:pPr defTabSz="457200">
              <a:spcBef>
                <a:spcPts val="0"/>
              </a:spcBef>
              <a:defRPr i="1" sz="1200">
                <a:solidFill>
                  <a:srgbClr val="FFFFFF"/>
                </a:solidFill>
                <a:latin typeface="+mn-lt"/>
                <a:ea typeface="+mn-ea"/>
                <a:cs typeface="+mn-cs"/>
                <a:sym typeface="Helvetica"/>
              </a:defRPr>
            </a:pPr>
            <a:r>
              <a:t>designed? (Select all that apply)</a:t>
            </a:r>
          </a:p>
          <a:p>
            <a:pPr defTabSz="457200">
              <a:spcBef>
                <a:spcPts val="0"/>
              </a:spcBef>
              <a:defRPr i="1" sz="1200">
                <a:solidFill>
                  <a:srgbClr val="FFFFFF"/>
                </a:solidFill>
                <a:latin typeface="+mn-lt"/>
                <a:ea typeface="+mn-ea"/>
                <a:cs typeface="+mn-cs"/>
                <a:sym typeface="Helvetica"/>
              </a:defRPr>
            </a:pPr>
            <a:r>
              <a:t>• ☐ Compact and minimalistic</a:t>
            </a:r>
          </a:p>
          <a:p>
            <a:pPr defTabSz="457200">
              <a:spcBef>
                <a:spcPts val="0"/>
              </a:spcBef>
              <a:defRPr i="1" sz="1200">
                <a:solidFill>
                  <a:srgbClr val="FFFFFF"/>
                </a:solidFill>
                <a:latin typeface="+mn-lt"/>
                <a:ea typeface="+mn-ea"/>
                <a:cs typeface="+mn-cs"/>
                <a:sym typeface="Helvetica"/>
              </a:defRPr>
            </a:pPr>
            <a:r>
              <a:t>• ☐ Aesthetically pleasing with modern design</a:t>
            </a:r>
          </a:p>
          <a:p>
            <a:pPr defTabSz="457200">
              <a:spcBef>
                <a:spcPts val="0"/>
              </a:spcBef>
              <a:defRPr i="1" sz="1200">
                <a:solidFill>
                  <a:srgbClr val="FFFFFF"/>
                </a:solidFill>
                <a:latin typeface="+mn-lt"/>
                <a:ea typeface="+mn-ea"/>
                <a:cs typeface="+mn-cs"/>
                <a:sym typeface="Helvetica"/>
              </a:defRPr>
            </a:pPr>
            <a:r>
              <a:t>• ☐ Blends well with the environment</a:t>
            </a:r>
          </a:p>
          <a:p>
            <a:pPr marL="144377" indent="-144377" defTabSz="457200">
              <a:spcBef>
                <a:spcPts val="0"/>
              </a:spcBef>
              <a:buSzPct val="75000"/>
              <a:buChar char="•"/>
              <a:defRPr i="1" sz="1200">
                <a:solidFill>
                  <a:srgbClr val="FFFFFF"/>
                </a:solidFill>
                <a:latin typeface="+mn-lt"/>
                <a:ea typeface="+mn-ea"/>
                <a:cs typeface="+mn-cs"/>
                <a:sym typeface="Helvetica"/>
              </a:defRPr>
            </a:pPr>
            <a:r>
              <a:t>☐ Visible and easily recognizable</a:t>
            </a:r>
          </a:p>
          <a:p>
            <a:pPr defTabSz="457200">
              <a:spcBef>
                <a:spcPts val="0"/>
              </a:spcBef>
              <a:defRPr i="1" sz="1200">
                <a:solidFill>
                  <a:srgbClr val="FFFFFF"/>
                </a:solidFill>
                <a:latin typeface="+mn-lt"/>
                <a:ea typeface="+mn-ea"/>
                <a:cs typeface="+mn-cs"/>
                <a:sym typeface="Helvetica"/>
              </a:defRPr>
            </a:pPr>
            <a:r>
              <a:t>27. What additional features would you like to see in a</a:t>
            </a:r>
          </a:p>
          <a:p>
            <a:pPr defTabSz="457200">
              <a:spcBef>
                <a:spcPts val="0"/>
              </a:spcBef>
              <a:defRPr i="1" sz="1200">
                <a:solidFill>
                  <a:srgbClr val="FFFFFF"/>
                </a:solidFill>
                <a:latin typeface="+mn-lt"/>
                <a:ea typeface="+mn-ea"/>
                <a:cs typeface="+mn-cs"/>
                <a:sym typeface="Helvetica"/>
              </a:defRPr>
            </a:pPr>
            <a:r>
              <a:t>solar charging station? (Select all that apply)</a:t>
            </a:r>
          </a:p>
          <a:p>
            <a:pPr defTabSz="457200">
              <a:spcBef>
                <a:spcPts val="0"/>
              </a:spcBef>
              <a:defRPr i="1" sz="1200">
                <a:solidFill>
                  <a:srgbClr val="FFFFFF"/>
                </a:solidFill>
                <a:latin typeface="+mn-lt"/>
                <a:ea typeface="+mn-ea"/>
                <a:cs typeface="+mn-cs"/>
                <a:sym typeface="Helvetica"/>
              </a:defRPr>
            </a:pPr>
            <a:r>
              <a:t>• ☐ LED indicators to show charging status</a:t>
            </a:r>
          </a:p>
          <a:p>
            <a:pPr defTabSz="457200">
              <a:spcBef>
                <a:spcPts val="0"/>
              </a:spcBef>
              <a:defRPr i="1" sz="1200">
                <a:solidFill>
                  <a:srgbClr val="FFFFFF"/>
                </a:solidFill>
                <a:latin typeface="+mn-lt"/>
                <a:ea typeface="+mn-ea"/>
                <a:cs typeface="+mn-cs"/>
                <a:sym typeface="Helvetica"/>
              </a:defRPr>
            </a:pPr>
            <a:r>
              <a:t>• ☐ Multiple device charging support (USB, Type-C)</a:t>
            </a:r>
          </a:p>
          <a:p>
            <a:pPr defTabSz="457200">
              <a:spcBef>
                <a:spcPts val="0"/>
              </a:spcBef>
              <a:defRPr i="1" sz="1200">
                <a:solidFill>
                  <a:srgbClr val="FFFFFF"/>
                </a:solidFill>
                <a:latin typeface="+mn-lt"/>
                <a:ea typeface="+mn-ea"/>
                <a:cs typeface="+mn-cs"/>
                <a:sym typeface="Helvetica"/>
              </a:defRPr>
            </a:pPr>
            <a:r>
              <a:t>• ☐ Battery storage to allow charging at night</a:t>
            </a:r>
          </a:p>
          <a:p>
            <a:pPr defTabSz="457200">
              <a:spcBef>
                <a:spcPts val="0"/>
              </a:spcBef>
              <a:defRPr i="1" sz="1200">
                <a:solidFill>
                  <a:srgbClr val="FFFFFF"/>
                </a:solidFill>
                <a:latin typeface="+mn-lt"/>
                <a:ea typeface="+mn-ea"/>
                <a:cs typeface="+mn-cs"/>
                <a:sym typeface="Helvetica"/>
              </a:defRPr>
            </a:pPr>
            <a:r>
              <a:t>• ☐ Wireless charging pads</a:t>
            </a:r>
          </a:p>
          <a:p>
            <a:pPr defTabSz="457200">
              <a:spcBef>
                <a:spcPts val="0"/>
              </a:spcBef>
              <a:defRPr i="1" sz="1200">
                <a:solidFill>
                  <a:srgbClr val="FFFFFF"/>
                </a:solidFill>
                <a:latin typeface="+mn-lt"/>
                <a:ea typeface="+mn-ea"/>
                <a:cs typeface="+mn-cs"/>
                <a:sym typeface="Helvetica"/>
              </a:defRPr>
            </a:pPr>
            <a:r>
              <a:t>• ☐ Sheltered or waterproof design</a:t>
            </a:r>
          </a:p>
          <a:p>
            <a:pPr defTabSz="457200">
              <a:spcBef>
                <a:spcPts val="0"/>
              </a:spcBef>
              <a:defRPr i="1" sz="1200">
                <a:solidFill>
                  <a:srgbClr val="FFFFFF"/>
                </a:solidFill>
                <a:latin typeface="+mn-lt"/>
                <a:ea typeface="+mn-ea"/>
                <a:cs typeface="+mn-cs"/>
                <a:sym typeface="Helvetica"/>
              </a:defRPr>
            </a:pPr>
            <a:r>
              <a:t>28. Would you prefer solar chargers that are portable or</a:t>
            </a:r>
          </a:p>
          <a:p>
            <a:pPr defTabSz="457200">
              <a:spcBef>
                <a:spcPts val="0"/>
              </a:spcBef>
              <a:defRPr i="1" sz="1200">
                <a:solidFill>
                  <a:srgbClr val="FFFFFF"/>
                </a:solidFill>
                <a:latin typeface="+mn-lt"/>
                <a:ea typeface="+mn-ea"/>
                <a:cs typeface="+mn-cs"/>
                <a:sym typeface="Helvetica"/>
              </a:defRPr>
            </a:pPr>
            <a:r>
              <a:t>fixed in certain locations?</a:t>
            </a:r>
          </a:p>
          <a:p>
            <a:pPr defTabSz="457200">
              <a:spcBef>
                <a:spcPts val="0"/>
              </a:spcBef>
              <a:defRPr i="1" sz="1200">
                <a:solidFill>
                  <a:srgbClr val="FFFFFF"/>
                </a:solidFill>
                <a:latin typeface="+mn-lt"/>
                <a:ea typeface="+mn-ea"/>
                <a:cs typeface="+mn-cs"/>
                <a:sym typeface="Helvetica"/>
              </a:defRPr>
            </a:pPr>
            <a:r>
              <a:t>• ☐ Portable (personal solar chargers)</a:t>
            </a:r>
          </a:p>
          <a:p>
            <a:pPr defTabSz="457200">
              <a:spcBef>
                <a:spcPts val="0"/>
              </a:spcBef>
              <a:defRPr i="1" sz="1200">
                <a:solidFill>
                  <a:srgbClr val="FFFFFF"/>
                </a:solidFill>
                <a:latin typeface="+mn-lt"/>
                <a:ea typeface="+mn-ea"/>
                <a:cs typeface="+mn-cs"/>
                <a:sym typeface="Helvetica"/>
              </a:defRPr>
            </a:pPr>
            <a:r>
              <a:t>• ☐ Fixed (public solar charging stations)</a:t>
            </a:r>
          </a:p>
          <a:p>
            <a:pPr defTabSz="457200">
              <a:spcBef>
                <a:spcPts val="0"/>
              </a:spcBef>
              <a:defRPr i="1" sz="1200">
                <a:solidFill>
                  <a:srgbClr val="FFFFFF"/>
                </a:solidFill>
                <a:latin typeface="+mn-lt"/>
                <a:ea typeface="+mn-ea"/>
                <a:cs typeface="+mn-cs"/>
                <a:sym typeface="Helvetica"/>
              </a:defRPr>
            </a:pPr>
            <a:r>
              <a:t>• ☐ Both</a:t>
            </a:r>
          </a:p>
          <a:p>
            <a:pPr defTabSz="457200">
              <a:spcBef>
                <a:spcPts val="0"/>
              </a:spcBef>
              <a:defRPr i="1" sz="1200">
                <a:solidFill>
                  <a:srgbClr val="FFFFFF"/>
                </a:solidFill>
                <a:latin typeface="+mn-lt"/>
                <a:ea typeface="+mn-ea"/>
                <a:cs typeface="+mn-cs"/>
                <a:sym typeface="Helvetica"/>
              </a:defRPr>
            </a:pPr>
            <a:r>
              <a:t>29. Should solar charging stations offer additional</a:t>
            </a:r>
          </a:p>
          <a:p>
            <a:pPr defTabSz="457200">
              <a:spcBef>
                <a:spcPts val="0"/>
              </a:spcBef>
              <a:defRPr i="1" sz="1200">
                <a:solidFill>
                  <a:srgbClr val="FFFFFF"/>
                </a:solidFill>
                <a:latin typeface="+mn-lt"/>
                <a:ea typeface="+mn-ea"/>
                <a:cs typeface="+mn-cs"/>
                <a:sym typeface="Helvetica"/>
              </a:defRPr>
            </a:pPr>
            <a:r>
              <a:t>services such as Wi-Fi, seating, or a shade structure?</a:t>
            </a:r>
          </a:p>
          <a:p>
            <a:pPr defTabSz="457200">
              <a:spcBef>
                <a:spcPts val="0"/>
              </a:spcBef>
              <a:defRPr i="1" sz="1200">
                <a:solidFill>
                  <a:srgbClr val="FFFFFF"/>
                </a:solidFill>
                <a:latin typeface="+mn-lt"/>
                <a:ea typeface="+mn-ea"/>
                <a:cs typeface="+mn-cs"/>
                <a:sym typeface="Helvetica"/>
              </a:defRPr>
            </a:pPr>
            <a:r>
              <a:t>• ☐ Yes</a:t>
            </a:r>
          </a:p>
          <a:p>
            <a:pPr defTabSz="457200">
              <a:spcBef>
                <a:spcPts val="0"/>
              </a:spcBef>
              <a:defRPr i="1" sz="1200">
                <a:solidFill>
                  <a:srgbClr val="FFFFFF"/>
                </a:solidFill>
                <a:latin typeface="+mn-lt"/>
                <a:ea typeface="+mn-ea"/>
                <a:cs typeface="+mn-cs"/>
                <a:sym typeface="Helvetica"/>
              </a:defRPr>
            </a:pPr>
            <a:r>
              <a:t>• ☐ No</a:t>
            </a:r>
          </a:p>
          <a:p>
            <a:pPr defTabSz="457200">
              <a:spcBef>
                <a:spcPts val="0"/>
              </a:spcBef>
              <a:defRPr i="1" sz="1200">
                <a:solidFill>
                  <a:srgbClr val="FFFFFF"/>
                </a:solidFill>
                <a:latin typeface="+mn-lt"/>
                <a:ea typeface="+mn-ea"/>
                <a:cs typeface="+mn-cs"/>
                <a:sym typeface="Helvetica"/>
              </a:defRPr>
            </a:pPr>
            <a:r>
              <a:t>• ☐ Indifferent</a:t>
            </a:r>
          </a:p>
        </p:txBody>
      </p:sp>
      <p:pic>
        <p:nvPicPr>
          <p:cNvPr id="285" name="unknown.png" descr="unknown.png"/>
          <p:cNvPicPr>
            <a:picLocks noChangeAspect="1"/>
          </p:cNvPicPr>
          <p:nvPr/>
        </p:nvPicPr>
        <p:blipFill>
          <a:blip r:embed="rId2">
            <a:extLst/>
          </a:blip>
          <a:stretch>
            <a:fillRect/>
          </a:stretch>
        </p:blipFill>
        <p:spPr>
          <a:xfrm>
            <a:off x="6807788" y="568842"/>
            <a:ext cx="3140888" cy="1325199"/>
          </a:xfrm>
          <a:prstGeom prst="rect">
            <a:avLst/>
          </a:prstGeom>
          <a:ln w="12700">
            <a:miter lim="400000"/>
          </a:ln>
        </p:spPr>
      </p:pic>
      <p:pic>
        <p:nvPicPr>
          <p:cNvPr id="286" name="unknown.png" descr="unknown.png"/>
          <p:cNvPicPr>
            <a:picLocks noChangeAspect="1"/>
          </p:cNvPicPr>
          <p:nvPr/>
        </p:nvPicPr>
        <p:blipFill>
          <a:blip r:embed="rId3">
            <a:extLst/>
          </a:blip>
          <a:stretch>
            <a:fillRect/>
          </a:stretch>
        </p:blipFill>
        <p:spPr>
          <a:xfrm>
            <a:off x="9919621" y="1952450"/>
            <a:ext cx="2913836" cy="1325198"/>
          </a:xfrm>
          <a:prstGeom prst="rect">
            <a:avLst/>
          </a:prstGeom>
          <a:ln w="12700">
            <a:miter lim="400000"/>
          </a:ln>
        </p:spPr>
      </p:pic>
      <p:pic>
        <p:nvPicPr>
          <p:cNvPr id="287" name="unknown.png" descr="unknown.png"/>
          <p:cNvPicPr>
            <a:picLocks noChangeAspect="1"/>
          </p:cNvPicPr>
          <p:nvPr/>
        </p:nvPicPr>
        <p:blipFill>
          <a:blip r:embed="rId4">
            <a:extLst/>
          </a:blip>
          <a:stretch>
            <a:fillRect/>
          </a:stretch>
        </p:blipFill>
        <p:spPr>
          <a:xfrm>
            <a:off x="6807788" y="3336059"/>
            <a:ext cx="3140888" cy="1325198"/>
          </a:xfrm>
          <a:prstGeom prst="rect">
            <a:avLst/>
          </a:prstGeom>
          <a:ln w="12700">
            <a:miter lim="400000"/>
          </a:ln>
        </p:spPr>
      </p:pic>
      <p:pic>
        <p:nvPicPr>
          <p:cNvPr id="288" name="unknown.png" descr="unknown.png"/>
          <p:cNvPicPr>
            <a:picLocks noChangeAspect="1"/>
          </p:cNvPicPr>
          <p:nvPr/>
        </p:nvPicPr>
        <p:blipFill>
          <a:blip r:embed="rId5">
            <a:extLst/>
          </a:blip>
          <a:stretch>
            <a:fillRect/>
          </a:stretch>
        </p:blipFill>
        <p:spPr>
          <a:xfrm>
            <a:off x="9806096" y="4719666"/>
            <a:ext cx="3140887" cy="1325198"/>
          </a:xfrm>
          <a:prstGeom prst="rect">
            <a:avLst/>
          </a:prstGeom>
          <a:ln w="12700">
            <a:miter lim="400000"/>
          </a:ln>
        </p:spPr>
      </p:pic>
      <p:pic>
        <p:nvPicPr>
          <p:cNvPr id="289" name="unknown.png" descr="unknown.png"/>
          <p:cNvPicPr>
            <a:picLocks noChangeAspect="1"/>
          </p:cNvPicPr>
          <p:nvPr/>
        </p:nvPicPr>
        <p:blipFill>
          <a:blip r:embed="rId6">
            <a:extLst/>
          </a:blip>
          <a:stretch>
            <a:fillRect/>
          </a:stretch>
        </p:blipFill>
        <p:spPr>
          <a:xfrm>
            <a:off x="6921313" y="6103275"/>
            <a:ext cx="2913836" cy="1389063"/>
          </a:xfrm>
          <a:prstGeom prst="rect">
            <a:avLst/>
          </a:prstGeom>
          <a:ln w="12700">
            <a:miter lim="400000"/>
          </a:ln>
        </p:spPr>
      </p:pic>
      <p:pic>
        <p:nvPicPr>
          <p:cNvPr id="290" name="unknown.png" descr="unknown.png"/>
          <p:cNvPicPr>
            <a:picLocks noChangeAspect="1"/>
          </p:cNvPicPr>
          <p:nvPr/>
        </p:nvPicPr>
        <p:blipFill>
          <a:blip r:embed="rId7">
            <a:extLst/>
          </a:blip>
          <a:stretch>
            <a:fillRect/>
          </a:stretch>
        </p:blipFill>
        <p:spPr>
          <a:xfrm>
            <a:off x="9800814" y="7550747"/>
            <a:ext cx="2913836" cy="1484860"/>
          </a:xfrm>
          <a:prstGeom prst="rect">
            <a:avLst/>
          </a:prstGeom>
          <a:ln w="12700">
            <a:miter lim="400000"/>
          </a:ln>
        </p:spPr>
      </p:pic>
      <p:pic>
        <p:nvPicPr>
          <p:cNvPr id="291" name="unknown.png" descr="unknown.png"/>
          <p:cNvPicPr>
            <a:picLocks noChangeAspect="1"/>
          </p:cNvPicPr>
          <p:nvPr/>
        </p:nvPicPr>
        <p:blipFill>
          <a:blip r:embed="rId8">
            <a:extLst/>
          </a:blip>
          <a:stretch>
            <a:fillRect/>
          </a:stretch>
        </p:blipFill>
        <p:spPr>
          <a:xfrm>
            <a:off x="6988298" y="8388924"/>
            <a:ext cx="2779867" cy="132519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ection 8: Future Interest in Solar Energy…"/>
          <p:cNvSpPr txBox="1"/>
          <p:nvPr/>
        </p:nvSpPr>
        <p:spPr>
          <a:xfrm>
            <a:off x="301204" y="170605"/>
            <a:ext cx="5648623" cy="94123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0"/>
              </a:spcBef>
              <a:defRPr i="1" sz="1600">
                <a:solidFill>
                  <a:srgbClr val="FFFFFF"/>
                </a:solidFill>
                <a:latin typeface="+mn-lt"/>
                <a:ea typeface="+mn-ea"/>
                <a:cs typeface="+mn-cs"/>
                <a:sym typeface="Helvetica"/>
              </a:defRPr>
            </a:pPr>
            <a:r>
              <a:t>Section 8: Future Interest in Solar Energy</a:t>
            </a:r>
          </a:p>
          <a:p>
            <a:pPr defTabSz="457200">
              <a:spcBef>
                <a:spcPts val="0"/>
              </a:spcBef>
              <a:defRPr i="1" sz="1600">
                <a:solidFill>
                  <a:srgbClr val="FFFFFF"/>
                </a:solidFill>
                <a:latin typeface="+mn-lt"/>
                <a:ea typeface="+mn-ea"/>
                <a:cs typeface="+mn-cs"/>
                <a:sym typeface="Helvetica"/>
              </a:defRPr>
            </a:pPr>
            <a:r>
              <a:t>30. Would you consider installing a solar energy system</a:t>
            </a:r>
          </a:p>
          <a:p>
            <a:pPr defTabSz="457200">
              <a:spcBef>
                <a:spcPts val="0"/>
              </a:spcBef>
              <a:defRPr i="1" sz="1600">
                <a:solidFill>
                  <a:srgbClr val="FFFFFF"/>
                </a:solidFill>
                <a:latin typeface="+mn-lt"/>
                <a:ea typeface="+mn-ea"/>
                <a:cs typeface="+mn-cs"/>
                <a:sym typeface="Helvetica"/>
              </a:defRPr>
            </a:pPr>
            <a:r>
              <a:t>for personal use at home or for your institution?</a:t>
            </a:r>
          </a:p>
          <a:p>
            <a:pPr defTabSz="457200">
              <a:spcBef>
                <a:spcPts val="0"/>
              </a:spcBef>
              <a:defRPr i="1" sz="1600">
                <a:solidFill>
                  <a:srgbClr val="FFFFFF"/>
                </a:solidFill>
                <a:latin typeface="+mn-lt"/>
                <a:ea typeface="+mn-ea"/>
                <a:cs typeface="+mn-cs"/>
                <a:sym typeface="Helvetica"/>
              </a:defRPr>
            </a:pPr>
            <a:r>
              <a:t>• ☐ Yes</a:t>
            </a:r>
          </a:p>
          <a:p>
            <a:pPr defTabSz="457200">
              <a:spcBef>
                <a:spcPts val="0"/>
              </a:spcBef>
              <a:defRPr i="1" sz="1600">
                <a:solidFill>
                  <a:srgbClr val="FFFFFF"/>
                </a:solidFill>
                <a:latin typeface="+mn-lt"/>
                <a:ea typeface="+mn-ea"/>
                <a:cs typeface="+mn-cs"/>
                <a:sym typeface="Helvetica"/>
              </a:defRPr>
            </a:pPr>
            <a:r>
              <a:t>• ☐ No</a:t>
            </a:r>
          </a:p>
          <a:p>
            <a:pPr defTabSz="457200">
              <a:spcBef>
                <a:spcPts val="0"/>
              </a:spcBef>
              <a:defRPr i="1" sz="1600">
                <a:solidFill>
                  <a:srgbClr val="FFFFFF"/>
                </a:solidFill>
                <a:latin typeface="+mn-lt"/>
                <a:ea typeface="+mn-ea"/>
                <a:cs typeface="+mn-cs"/>
                <a:sym typeface="Helvetica"/>
              </a:defRPr>
            </a:pPr>
            <a:r>
              <a:t>• ☐ Maybe, depending on cost</a:t>
            </a:r>
          </a:p>
          <a:p>
            <a:pPr defTabSz="457200">
              <a:spcBef>
                <a:spcPts val="0"/>
              </a:spcBef>
              <a:defRPr i="1" sz="1600">
                <a:solidFill>
                  <a:srgbClr val="FFFFFF"/>
                </a:solidFill>
                <a:latin typeface="+mn-lt"/>
                <a:ea typeface="+mn-ea"/>
                <a:cs typeface="+mn-cs"/>
                <a:sym typeface="Helvetica"/>
              </a:defRPr>
            </a:pPr>
            <a:r>
              <a:t>31. Do you think solar power will become a significant</a:t>
            </a:r>
          </a:p>
          <a:p>
            <a:pPr defTabSz="457200">
              <a:spcBef>
                <a:spcPts val="0"/>
              </a:spcBef>
              <a:defRPr i="1" sz="1600">
                <a:solidFill>
                  <a:srgbClr val="FFFFFF"/>
                </a:solidFill>
                <a:latin typeface="+mn-lt"/>
                <a:ea typeface="+mn-ea"/>
                <a:cs typeface="+mn-cs"/>
                <a:sym typeface="Helvetica"/>
              </a:defRPr>
            </a:pPr>
            <a:r>
              <a:t>part of your daily energy use in the next 5 years?</a:t>
            </a:r>
          </a:p>
          <a:p>
            <a:pPr defTabSz="457200">
              <a:spcBef>
                <a:spcPts val="0"/>
              </a:spcBef>
              <a:defRPr i="1" sz="1600">
                <a:solidFill>
                  <a:srgbClr val="FFFFFF"/>
                </a:solidFill>
                <a:latin typeface="+mn-lt"/>
                <a:ea typeface="+mn-ea"/>
                <a:cs typeface="+mn-cs"/>
                <a:sym typeface="Helvetica"/>
              </a:defRPr>
            </a:pPr>
            <a:r>
              <a:t>• ☐ Yes</a:t>
            </a:r>
          </a:p>
          <a:p>
            <a:pPr defTabSz="457200">
              <a:spcBef>
                <a:spcPts val="0"/>
              </a:spcBef>
              <a:defRPr i="1" sz="1600">
                <a:solidFill>
                  <a:srgbClr val="FFFFFF"/>
                </a:solidFill>
                <a:latin typeface="+mn-lt"/>
                <a:ea typeface="+mn-ea"/>
                <a:cs typeface="+mn-cs"/>
                <a:sym typeface="Helvetica"/>
              </a:defRPr>
            </a:pPr>
            <a:r>
              <a:t>• ☐ No</a:t>
            </a:r>
          </a:p>
          <a:p>
            <a:pPr defTabSz="457200">
              <a:spcBef>
                <a:spcPts val="0"/>
              </a:spcBef>
              <a:defRPr i="1" sz="1600">
                <a:solidFill>
                  <a:srgbClr val="FFFFFF"/>
                </a:solidFill>
                <a:latin typeface="+mn-lt"/>
                <a:ea typeface="+mn-ea"/>
                <a:cs typeface="+mn-cs"/>
                <a:sym typeface="Helvetica"/>
              </a:defRPr>
            </a:pPr>
            <a:r>
              <a:t>• ☐ Not sure</a:t>
            </a:r>
          </a:p>
          <a:p>
            <a:pPr defTabSz="457200">
              <a:spcBef>
                <a:spcPts val="0"/>
              </a:spcBef>
              <a:defRPr i="1" sz="1600">
                <a:solidFill>
                  <a:srgbClr val="FFFFFF"/>
                </a:solidFill>
                <a:latin typeface="+mn-lt"/>
                <a:ea typeface="+mn-ea"/>
                <a:cs typeface="+mn-cs"/>
                <a:sym typeface="Helvetica"/>
              </a:defRPr>
            </a:pPr>
            <a:r>
              <a:t>32. What challenges do you foresee in adopting solar</a:t>
            </a:r>
          </a:p>
          <a:p>
            <a:pPr defTabSz="457200">
              <a:spcBef>
                <a:spcPts val="0"/>
              </a:spcBef>
              <a:defRPr i="1" sz="1600">
                <a:solidFill>
                  <a:srgbClr val="FFFFFF"/>
                </a:solidFill>
                <a:latin typeface="+mn-lt"/>
                <a:ea typeface="+mn-ea"/>
                <a:cs typeface="+mn-cs"/>
                <a:sym typeface="Helvetica"/>
              </a:defRPr>
            </a:pPr>
            <a:r>
              <a:t>energy in your community or institution?</a:t>
            </a:r>
          </a:p>
          <a:p>
            <a:pPr defTabSz="457200">
              <a:spcBef>
                <a:spcPts val="0"/>
              </a:spcBef>
              <a:defRPr i="1" sz="1600">
                <a:solidFill>
                  <a:srgbClr val="FFFFFF"/>
                </a:solidFill>
                <a:latin typeface="+mn-lt"/>
                <a:ea typeface="+mn-ea"/>
                <a:cs typeface="+mn-cs"/>
                <a:sym typeface="Helvetica"/>
              </a:defRPr>
            </a:pPr>
            <a:r>
              <a:t>• ☐ High installation cost</a:t>
            </a:r>
          </a:p>
          <a:p>
            <a:pPr defTabSz="457200">
              <a:spcBef>
                <a:spcPts val="0"/>
              </a:spcBef>
              <a:defRPr i="1" sz="1600">
                <a:solidFill>
                  <a:srgbClr val="FFFFFF"/>
                </a:solidFill>
                <a:latin typeface="+mn-lt"/>
                <a:ea typeface="+mn-ea"/>
                <a:cs typeface="+mn-cs"/>
                <a:sym typeface="Helvetica"/>
              </a:defRPr>
            </a:pPr>
            <a:r>
              <a:t>• ☐ Lack of awareness or interest</a:t>
            </a:r>
          </a:p>
          <a:p>
            <a:pPr defTabSz="457200">
              <a:spcBef>
                <a:spcPts val="0"/>
              </a:spcBef>
              <a:defRPr i="1" sz="1600">
                <a:solidFill>
                  <a:srgbClr val="FFFFFF"/>
                </a:solidFill>
                <a:latin typeface="+mn-lt"/>
                <a:ea typeface="+mn-ea"/>
                <a:cs typeface="+mn-cs"/>
                <a:sym typeface="Helvetica"/>
              </a:defRPr>
            </a:pPr>
            <a:r>
              <a:t>• ☐ Insufficient sunlight or space</a:t>
            </a:r>
          </a:p>
          <a:p>
            <a:pPr defTabSz="457200">
              <a:spcBef>
                <a:spcPts val="0"/>
              </a:spcBef>
              <a:defRPr i="1" sz="1600">
                <a:solidFill>
                  <a:srgbClr val="FFFFFF"/>
                </a:solidFill>
                <a:latin typeface="+mn-lt"/>
                <a:ea typeface="+mn-ea"/>
                <a:cs typeface="+mn-cs"/>
                <a:sym typeface="Helvetica"/>
              </a:defRPr>
            </a:pPr>
            <a:r>
              <a:t>• ☐ Maintenance issues</a:t>
            </a:r>
          </a:p>
          <a:p>
            <a:pPr defTabSz="457200">
              <a:spcBef>
                <a:spcPts val="0"/>
              </a:spcBef>
              <a:defRPr i="1" sz="1600">
                <a:solidFill>
                  <a:srgbClr val="FFFFFF"/>
                </a:solidFill>
                <a:latin typeface="+mn-lt"/>
                <a:ea typeface="+mn-ea"/>
                <a:cs typeface="+mn-cs"/>
                <a:sym typeface="Helvetica"/>
              </a:defRPr>
            </a:pPr>
            <a:r>
              <a:t>Section 9: Solar Energy in Education and Awareness</a:t>
            </a:r>
          </a:p>
          <a:p>
            <a:pPr defTabSz="457200">
              <a:spcBef>
                <a:spcPts val="0"/>
              </a:spcBef>
              <a:defRPr i="1" sz="1600">
                <a:solidFill>
                  <a:srgbClr val="FFFFFF"/>
                </a:solidFill>
                <a:latin typeface="+mn-lt"/>
                <a:ea typeface="+mn-ea"/>
                <a:cs typeface="+mn-cs"/>
                <a:sym typeface="Helvetica"/>
              </a:defRPr>
            </a:pPr>
            <a:r>
              <a:t>33. Do you think schools and universities should actively</a:t>
            </a:r>
          </a:p>
          <a:p>
            <a:pPr defTabSz="457200">
              <a:spcBef>
                <a:spcPts val="0"/>
              </a:spcBef>
              <a:defRPr i="1" sz="1600">
                <a:solidFill>
                  <a:srgbClr val="FFFFFF"/>
                </a:solidFill>
                <a:latin typeface="+mn-lt"/>
                <a:ea typeface="+mn-ea"/>
                <a:cs typeface="+mn-cs"/>
                <a:sym typeface="Helvetica"/>
              </a:defRPr>
            </a:pPr>
            <a:r>
              <a:t>promote solar energy and sustainability?</a:t>
            </a:r>
          </a:p>
          <a:p>
            <a:pPr defTabSz="457200">
              <a:spcBef>
                <a:spcPts val="0"/>
              </a:spcBef>
              <a:defRPr i="1" sz="1600">
                <a:solidFill>
                  <a:srgbClr val="FFFFFF"/>
                </a:solidFill>
                <a:latin typeface="+mn-lt"/>
                <a:ea typeface="+mn-ea"/>
                <a:cs typeface="+mn-cs"/>
                <a:sym typeface="Helvetica"/>
              </a:defRPr>
            </a:pPr>
            <a:r>
              <a:t>• ☐ Yes</a:t>
            </a:r>
          </a:p>
          <a:p>
            <a:pPr defTabSz="457200">
              <a:spcBef>
                <a:spcPts val="0"/>
              </a:spcBef>
              <a:defRPr i="1" sz="1600">
                <a:solidFill>
                  <a:srgbClr val="FFFFFF"/>
                </a:solidFill>
                <a:latin typeface="+mn-lt"/>
                <a:ea typeface="+mn-ea"/>
                <a:cs typeface="+mn-cs"/>
                <a:sym typeface="Helvetica"/>
              </a:defRPr>
            </a:pPr>
            <a:r>
              <a:t>• ☐ No</a:t>
            </a:r>
          </a:p>
          <a:p>
            <a:pPr defTabSz="457200">
              <a:spcBef>
                <a:spcPts val="0"/>
              </a:spcBef>
              <a:defRPr i="1" sz="1600">
                <a:solidFill>
                  <a:srgbClr val="FFFFFF"/>
                </a:solidFill>
                <a:latin typeface="+mn-lt"/>
                <a:ea typeface="+mn-ea"/>
                <a:cs typeface="+mn-cs"/>
                <a:sym typeface="Helvetica"/>
              </a:defRPr>
            </a:pPr>
            <a:r>
              <a:t>34. Would you be interested in educational programs or</a:t>
            </a:r>
          </a:p>
          <a:p>
            <a:pPr defTabSz="457200">
              <a:spcBef>
                <a:spcPts val="0"/>
              </a:spcBef>
              <a:defRPr i="1" sz="1600">
                <a:solidFill>
                  <a:srgbClr val="FFFFFF"/>
                </a:solidFill>
                <a:latin typeface="+mn-lt"/>
                <a:ea typeface="+mn-ea"/>
                <a:cs typeface="+mn-cs"/>
                <a:sym typeface="Helvetica"/>
              </a:defRPr>
            </a:pPr>
            <a:r>
              <a:t>workshops on how solar energy works?</a:t>
            </a:r>
          </a:p>
          <a:p>
            <a:pPr defTabSz="457200">
              <a:spcBef>
                <a:spcPts val="0"/>
              </a:spcBef>
              <a:defRPr i="1" sz="1600">
                <a:solidFill>
                  <a:srgbClr val="FFFFFF"/>
                </a:solidFill>
                <a:latin typeface="+mn-lt"/>
                <a:ea typeface="+mn-ea"/>
                <a:cs typeface="+mn-cs"/>
                <a:sym typeface="Helvetica"/>
              </a:defRPr>
            </a:pPr>
            <a:r>
              <a:t>• ☐ Yes</a:t>
            </a:r>
          </a:p>
          <a:p>
            <a:pPr defTabSz="457200">
              <a:spcBef>
                <a:spcPts val="0"/>
              </a:spcBef>
              <a:defRPr i="1" sz="1600">
                <a:solidFill>
                  <a:srgbClr val="FFFFFF"/>
                </a:solidFill>
                <a:latin typeface="+mn-lt"/>
                <a:ea typeface="+mn-ea"/>
                <a:cs typeface="+mn-cs"/>
                <a:sym typeface="Helvetica"/>
              </a:defRPr>
            </a:pPr>
            <a:r>
              <a:t>• ☐ No</a:t>
            </a:r>
          </a:p>
          <a:p>
            <a:pPr defTabSz="457200">
              <a:spcBef>
                <a:spcPts val="0"/>
              </a:spcBef>
              <a:defRPr i="1" sz="1600">
                <a:solidFill>
                  <a:srgbClr val="FFFFFF"/>
                </a:solidFill>
                <a:latin typeface="+mn-lt"/>
                <a:ea typeface="+mn-ea"/>
                <a:cs typeface="+mn-cs"/>
                <a:sym typeface="Helvetica"/>
              </a:defRPr>
            </a:pPr>
            <a:r>
              <a:t>35. How well do you think the use of solar chargers</a:t>
            </a:r>
          </a:p>
          <a:p>
            <a:pPr defTabSz="457200">
              <a:spcBef>
                <a:spcPts val="0"/>
              </a:spcBef>
              <a:defRPr i="1" sz="1600">
                <a:solidFill>
                  <a:srgbClr val="FFFFFF"/>
                </a:solidFill>
                <a:latin typeface="+mn-lt"/>
                <a:ea typeface="+mn-ea"/>
                <a:cs typeface="+mn-cs"/>
                <a:sym typeface="Helvetica"/>
              </a:defRPr>
            </a:pPr>
            <a:r>
              <a:t>would contribute to raising awareness about renewable</a:t>
            </a:r>
          </a:p>
          <a:p>
            <a:pPr defTabSz="457200">
              <a:spcBef>
                <a:spcPts val="0"/>
              </a:spcBef>
              <a:defRPr i="1" sz="1600">
                <a:solidFill>
                  <a:srgbClr val="FFFFFF"/>
                </a:solidFill>
                <a:latin typeface="+mn-lt"/>
                <a:ea typeface="+mn-ea"/>
                <a:cs typeface="+mn-cs"/>
                <a:sym typeface="Helvetica"/>
              </a:defRPr>
            </a:pPr>
            <a:r>
              <a:t>energy on campus?</a:t>
            </a:r>
          </a:p>
          <a:p>
            <a:pPr defTabSz="457200">
              <a:spcBef>
                <a:spcPts val="0"/>
              </a:spcBef>
              <a:defRPr i="1" sz="1600">
                <a:solidFill>
                  <a:srgbClr val="FFFFFF"/>
                </a:solidFill>
                <a:latin typeface="+mn-lt"/>
                <a:ea typeface="+mn-ea"/>
                <a:cs typeface="+mn-cs"/>
                <a:sym typeface="Helvetica"/>
              </a:defRPr>
            </a:pPr>
            <a:r>
              <a:t>• ☐ Very effective</a:t>
            </a:r>
          </a:p>
          <a:p>
            <a:pPr defTabSz="457200">
              <a:spcBef>
                <a:spcPts val="0"/>
              </a:spcBef>
              <a:defRPr i="1" sz="1600">
                <a:solidFill>
                  <a:srgbClr val="FFFFFF"/>
                </a:solidFill>
                <a:latin typeface="+mn-lt"/>
                <a:ea typeface="+mn-ea"/>
                <a:cs typeface="+mn-cs"/>
                <a:sym typeface="Helvetica"/>
              </a:defRPr>
            </a:pPr>
            <a:r>
              <a:t>• ☐ Somewhat effective</a:t>
            </a:r>
          </a:p>
          <a:p>
            <a:pPr defTabSz="457200">
              <a:spcBef>
                <a:spcPts val="0"/>
              </a:spcBef>
              <a:defRPr i="1" sz="1600">
                <a:solidFill>
                  <a:srgbClr val="FFFFFF"/>
                </a:solidFill>
                <a:latin typeface="+mn-lt"/>
                <a:ea typeface="+mn-ea"/>
                <a:cs typeface="+mn-cs"/>
                <a:sym typeface="Helvetica"/>
              </a:defRPr>
            </a:pPr>
            <a:r>
              <a:t>• ☐ Not effective</a:t>
            </a:r>
          </a:p>
          <a:p>
            <a:pPr defTabSz="457200">
              <a:spcBef>
                <a:spcPts val="0"/>
              </a:spcBef>
              <a:defRPr i="1" sz="1600">
                <a:solidFill>
                  <a:srgbClr val="FFFFFF"/>
                </a:solidFill>
                <a:latin typeface="+mn-lt"/>
                <a:ea typeface="+mn-ea"/>
                <a:cs typeface="+mn-cs"/>
                <a:sym typeface="Helvetica"/>
              </a:defRPr>
            </a:pPr>
            <a:r>
              <a:t>36. Would you be willing to participate in a community</a:t>
            </a:r>
          </a:p>
          <a:p>
            <a:pPr defTabSz="457200">
              <a:spcBef>
                <a:spcPts val="0"/>
              </a:spcBef>
              <a:defRPr i="1" sz="1600">
                <a:solidFill>
                  <a:srgbClr val="FFFFFF"/>
                </a:solidFill>
                <a:latin typeface="+mn-lt"/>
                <a:ea typeface="+mn-ea"/>
                <a:cs typeface="+mn-cs"/>
                <a:sym typeface="Helvetica"/>
              </a:defRPr>
            </a:pPr>
            <a:r>
              <a:t>solar project where users share and benefit from a large solar</a:t>
            </a:r>
          </a:p>
          <a:p>
            <a:pPr defTabSz="457200">
              <a:spcBef>
                <a:spcPts val="0"/>
              </a:spcBef>
              <a:defRPr i="1" sz="1600">
                <a:solidFill>
                  <a:srgbClr val="FFFFFF"/>
                </a:solidFill>
                <a:latin typeface="+mn-lt"/>
                <a:ea typeface="+mn-ea"/>
                <a:cs typeface="+mn-cs"/>
                <a:sym typeface="Helvetica"/>
              </a:defRPr>
            </a:pPr>
            <a:r>
              <a:t>installation?</a:t>
            </a:r>
          </a:p>
          <a:p>
            <a:pPr defTabSz="457200">
              <a:spcBef>
                <a:spcPts val="0"/>
              </a:spcBef>
              <a:defRPr i="1" sz="1600">
                <a:solidFill>
                  <a:srgbClr val="FFFFFF"/>
                </a:solidFill>
                <a:latin typeface="+mn-lt"/>
                <a:ea typeface="+mn-ea"/>
                <a:cs typeface="+mn-cs"/>
                <a:sym typeface="Helvetica"/>
              </a:defRPr>
            </a:pPr>
            <a:r>
              <a:t>• ☐ Yes</a:t>
            </a:r>
          </a:p>
          <a:p>
            <a:pPr defTabSz="457200">
              <a:spcBef>
                <a:spcPts val="0"/>
              </a:spcBef>
              <a:defRPr i="1" sz="1600">
                <a:solidFill>
                  <a:srgbClr val="FFFFFF"/>
                </a:solidFill>
                <a:latin typeface="+mn-lt"/>
                <a:ea typeface="+mn-ea"/>
                <a:cs typeface="+mn-cs"/>
                <a:sym typeface="Helvetica"/>
              </a:defRPr>
            </a:pPr>
            <a:r>
              <a:t>• ☐ No</a:t>
            </a:r>
          </a:p>
        </p:txBody>
      </p:sp>
      <p:pic>
        <p:nvPicPr>
          <p:cNvPr id="294" name="unknown.png" descr="unknown.png"/>
          <p:cNvPicPr>
            <a:picLocks noChangeAspect="1"/>
          </p:cNvPicPr>
          <p:nvPr/>
        </p:nvPicPr>
        <p:blipFill>
          <a:blip r:embed="rId2">
            <a:extLst/>
          </a:blip>
          <a:stretch>
            <a:fillRect/>
          </a:stretch>
        </p:blipFill>
        <p:spPr>
          <a:xfrm>
            <a:off x="6354069" y="-10678"/>
            <a:ext cx="3150485" cy="1605454"/>
          </a:xfrm>
          <a:prstGeom prst="rect">
            <a:avLst/>
          </a:prstGeom>
          <a:ln w="12700">
            <a:miter lim="400000"/>
          </a:ln>
        </p:spPr>
      </p:pic>
      <p:pic>
        <p:nvPicPr>
          <p:cNvPr id="295" name="unknown.png" descr="unknown.png"/>
          <p:cNvPicPr>
            <a:picLocks noChangeAspect="1"/>
          </p:cNvPicPr>
          <p:nvPr/>
        </p:nvPicPr>
        <p:blipFill>
          <a:blip r:embed="rId3">
            <a:extLst/>
          </a:blip>
          <a:stretch>
            <a:fillRect/>
          </a:stretch>
        </p:blipFill>
        <p:spPr>
          <a:xfrm>
            <a:off x="9597828" y="474949"/>
            <a:ext cx="3274071" cy="1489032"/>
          </a:xfrm>
          <a:prstGeom prst="rect">
            <a:avLst/>
          </a:prstGeom>
          <a:ln w="12700">
            <a:miter lim="400000"/>
          </a:ln>
        </p:spPr>
      </p:pic>
      <p:pic>
        <p:nvPicPr>
          <p:cNvPr id="296" name="unknown.png" descr="unknown.png"/>
          <p:cNvPicPr>
            <a:picLocks noChangeAspect="1"/>
          </p:cNvPicPr>
          <p:nvPr/>
        </p:nvPicPr>
        <p:blipFill>
          <a:blip r:embed="rId4">
            <a:extLst/>
          </a:blip>
          <a:stretch>
            <a:fillRect/>
          </a:stretch>
        </p:blipFill>
        <p:spPr>
          <a:xfrm>
            <a:off x="6406508" y="2555600"/>
            <a:ext cx="3274071" cy="1489030"/>
          </a:xfrm>
          <a:prstGeom prst="rect">
            <a:avLst/>
          </a:prstGeom>
          <a:ln w="12700">
            <a:miter lim="400000"/>
          </a:ln>
        </p:spPr>
      </p:pic>
      <p:pic>
        <p:nvPicPr>
          <p:cNvPr id="297" name="unknown.png" descr="unknown.png"/>
          <p:cNvPicPr>
            <a:picLocks noChangeAspect="1"/>
          </p:cNvPicPr>
          <p:nvPr/>
        </p:nvPicPr>
        <p:blipFill>
          <a:blip r:embed="rId5">
            <a:extLst/>
          </a:blip>
          <a:stretch>
            <a:fillRect/>
          </a:stretch>
        </p:blipFill>
        <p:spPr>
          <a:xfrm>
            <a:off x="9725421" y="3109608"/>
            <a:ext cx="3274071" cy="1381390"/>
          </a:xfrm>
          <a:prstGeom prst="rect">
            <a:avLst/>
          </a:prstGeom>
          <a:ln w="12700">
            <a:miter lim="400000"/>
          </a:ln>
        </p:spPr>
      </p:pic>
      <p:pic>
        <p:nvPicPr>
          <p:cNvPr id="298" name="unknown.png" descr="unknown.png"/>
          <p:cNvPicPr>
            <a:picLocks noChangeAspect="1"/>
          </p:cNvPicPr>
          <p:nvPr/>
        </p:nvPicPr>
        <p:blipFill>
          <a:blip r:embed="rId6">
            <a:extLst/>
          </a:blip>
          <a:stretch>
            <a:fillRect/>
          </a:stretch>
        </p:blipFill>
        <p:spPr>
          <a:xfrm>
            <a:off x="6406508" y="5063666"/>
            <a:ext cx="3274071" cy="1489031"/>
          </a:xfrm>
          <a:prstGeom prst="rect">
            <a:avLst/>
          </a:prstGeom>
          <a:ln w="12700">
            <a:miter lim="400000"/>
          </a:ln>
        </p:spPr>
      </p:pic>
      <p:pic>
        <p:nvPicPr>
          <p:cNvPr id="299" name="unknown.png" descr="unknown.png"/>
          <p:cNvPicPr>
            <a:picLocks noChangeAspect="1"/>
          </p:cNvPicPr>
          <p:nvPr/>
        </p:nvPicPr>
        <p:blipFill>
          <a:blip r:embed="rId7">
            <a:extLst/>
          </a:blip>
          <a:stretch>
            <a:fillRect/>
          </a:stretch>
        </p:blipFill>
        <p:spPr>
          <a:xfrm>
            <a:off x="9787215" y="5661604"/>
            <a:ext cx="3150485" cy="1432824"/>
          </a:xfrm>
          <a:prstGeom prst="rect">
            <a:avLst/>
          </a:prstGeom>
          <a:ln w="12700">
            <a:miter lim="400000"/>
          </a:ln>
        </p:spPr>
      </p:pic>
      <p:pic>
        <p:nvPicPr>
          <p:cNvPr id="300" name="unknown.png" descr="unknown.png"/>
          <p:cNvPicPr>
            <a:picLocks noChangeAspect="1"/>
          </p:cNvPicPr>
          <p:nvPr/>
        </p:nvPicPr>
        <p:blipFill>
          <a:blip r:embed="rId8">
            <a:extLst/>
          </a:blip>
          <a:stretch>
            <a:fillRect/>
          </a:stretch>
        </p:blipFill>
        <p:spPr>
          <a:xfrm>
            <a:off x="6407068" y="7518168"/>
            <a:ext cx="3272951" cy="1488520"/>
          </a:xfrm>
          <a:prstGeom prst="rect">
            <a:avLst/>
          </a:prstGeom>
          <a:ln w="12700">
            <a:miter lim="400000"/>
          </a:ln>
        </p:spPr>
      </p:pic>
      <p:pic>
        <p:nvPicPr>
          <p:cNvPr id="301" name="unknown.png" descr="unknown.png"/>
          <p:cNvPicPr>
            <a:picLocks noChangeAspect="1"/>
          </p:cNvPicPr>
          <p:nvPr/>
        </p:nvPicPr>
        <p:blipFill>
          <a:blip r:embed="rId9">
            <a:extLst/>
          </a:blip>
          <a:stretch>
            <a:fillRect/>
          </a:stretch>
        </p:blipFill>
        <p:spPr>
          <a:xfrm>
            <a:off x="9737873" y="8018284"/>
            <a:ext cx="3249169" cy="147770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DESIGN THINKING…"/>
          <p:cNvSpPr txBox="1"/>
          <p:nvPr>
            <p:ph type="ctrTitle"/>
          </p:nvPr>
        </p:nvSpPr>
        <p:spPr>
          <a:xfrm>
            <a:off x="1270000" y="1960058"/>
            <a:ext cx="10464800" cy="3302003"/>
          </a:xfrm>
          <a:prstGeom prst="rect">
            <a:avLst/>
          </a:prstGeom>
        </p:spPr>
        <p:txBody>
          <a:bodyPr/>
          <a:lstStyle/>
          <a:p>
            <a:pPr/>
            <a:r>
              <a:t>DESIGN THINKING </a:t>
            </a:r>
          </a:p>
          <a:p>
            <a:pPr/>
            <a:r>
              <a:t>PROJECT</a:t>
            </a:r>
          </a:p>
        </p:txBody>
      </p:sp>
      <p:sp>
        <p:nvSpPr>
          <p:cNvPr id="224" name="CONSERVATION OF ENERGY…"/>
          <p:cNvSpPr txBox="1"/>
          <p:nvPr>
            <p:ph type="subTitle" sz="quarter" idx="1"/>
          </p:nvPr>
        </p:nvSpPr>
        <p:spPr>
          <a:xfrm>
            <a:off x="1270000" y="5800697"/>
            <a:ext cx="10464800" cy="1130302"/>
          </a:xfrm>
          <a:prstGeom prst="rect">
            <a:avLst/>
          </a:prstGeom>
        </p:spPr>
        <p:txBody>
          <a:bodyPr/>
          <a:lstStyle/>
          <a:p>
            <a:pPr lvl="4"/>
            <a:r>
              <a:t>CONSERVATION OF ENERGY </a:t>
            </a:r>
          </a:p>
          <a:p>
            <a:pPr lvl="4">
              <a:defRPr sz="1800"/>
            </a:pPr>
            <a:r>
              <a:t>(USE OF RENEWABLE ENERGY SOURCES)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fast" advClick="1" p14:dur="750">
        <p159:morph option="byChar"/>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3" name="PDF document 4 object sheet (1).pdf" descr="PDF document 4 object sheet (1).pdf"/>
          <p:cNvPicPr>
            <a:picLocks noChangeAspect="1"/>
          </p:cNvPicPr>
          <p:nvPr/>
        </p:nvPicPr>
        <p:blipFill>
          <a:blip r:embed="rId2">
            <a:extLst/>
          </a:blip>
          <a:stretch>
            <a:fillRect/>
          </a:stretch>
        </p:blipFill>
        <p:spPr>
          <a:xfrm>
            <a:off x="1705298" y="2132706"/>
            <a:ext cx="9594205" cy="6779753"/>
          </a:xfrm>
          <a:prstGeom prst="rect">
            <a:avLst/>
          </a:prstGeom>
          <a:ln w="12700">
            <a:miter lim="400000"/>
          </a:ln>
        </p:spPr>
      </p:pic>
      <p:sp>
        <p:nvSpPr>
          <p:cNvPr id="304" name="OBJECT SHEET"/>
          <p:cNvSpPr txBox="1"/>
          <p:nvPr/>
        </p:nvSpPr>
        <p:spPr>
          <a:xfrm>
            <a:off x="4702340" y="865836"/>
            <a:ext cx="360012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OBJECT SHEET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Char"/>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6" name="PDF document 5 user sheet (1).pdf" descr="PDF document 5 user sheet (1).pdf"/>
          <p:cNvPicPr>
            <a:picLocks noChangeAspect="1"/>
          </p:cNvPicPr>
          <p:nvPr/>
        </p:nvPicPr>
        <p:blipFill>
          <a:blip r:embed="rId2">
            <a:extLst/>
          </a:blip>
          <a:stretch>
            <a:fillRect/>
          </a:stretch>
        </p:blipFill>
        <p:spPr>
          <a:xfrm>
            <a:off x="1805701" y="2160357"/>
            <a:ext cx="9393397" cy="6637853"/>
          </a:xfrm>
          <a:prstGeom prst="rect">
            <a:avLst/>
          </a:prstGeom>
          <a:ln w="12700">
            <a:miter lim="400000"/>
          </a:ln>
        </p:spPr>
      </p:pic>
      <p:sp>
        <p:nvSpPr>
          <p:cNvPr id="307" name="USER SHEET"/>
          <p:cNvSpPr txBox="1"/>
          <p:nvPr/>
        </p:nvSpPr>
        <p:spPr>
          <a:xfrm>
            <a:off x="4997450" y="930188"/>
            <a:ext cx="300990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USER SHEET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Char"/>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309" name="Table 1"/>
          <p:cNvGraphicFramePr/>
          <p:nvPr/>
        </p:nvGraphicFramePr>
        <p:xfrm>
          <a:off x="2891153" y="-45442"/>
          <a:ext cx="7222492" cy="984448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3625850"/>
                <a:gridCol w="1873250"/>
                <a:gridCol w="1723390"/>
              </a:tblGrid>
              <a:tr h="521935">
                <a:tc>
                  <a:txBody>
                    <a:bodyPr/>
                    <a:lstStyle/>
                    <a:p>
                      <a:pPr algn="l" defTabSz="457200">
                        <a:lnSpc>
                          <a:spcPct val="115000"/>
                        </a:lnSpc>
                        <a:spcBef>
                          <a:spcPts val="1000"/>
                        </a:spcBef>
                        <a:defRPr>
                          <a:solidFill>
                            <a:srgbClr val="000000"/>
                          </a:solidFill>
                        </a:defRPr>
                      </a:pPr>
                      <a:r>
                        <a:rPr b="1" i="1" sz="2800">
                          <a:solidFill>
                            <a:srgbClr val="FFFFFF"/>
                          </a:solidFill>
                          <a:uFill>
                            <a:solidFill>
                              <a:srgbClr val="000000"/>
                            </a:solidFill>
                          </a:uFill>
                          <a:latin typeface="Times New Roman"/>
                          <a:ea typeface="Times New Roman"/>
                          <a:cs typeface="Times New Roman"/>
                          <a:sym typeface="Times New Roman"/>
                        </a:rPr>
                        <a:t>Empathy Mapping</a:t>
                      </a:r>
                    </a:p>
                  </a:txBody>
                  <a:tcPr marL="50800" marR="50800" marT="50800" marB="50800" anchor="ctr"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c>
                  <a:txBody>
                    <a:bodyPr/>
                    <a:lstStyle/>
                    <a:p>
                      <a:pPr algn="l" defTabSz="457200">
                        <a:defRPr>
                          <a:solidFill>
                            <a:srgbClr val="000000"/>
                          </a:solidFill>
                        </a:defRPr>
                      </a:pPr>
                      <a:r>
                        <a:rPr>
                          <a:solidFill>
                            <a:srgbClr val="FFFFFF"/>
                          </a:solidFill>
                          <a:uFill>
                            <a:solidFill>
                              <a:srgbClr val="000000"/>
                            </a:solidFill>
                          </a:uFill>
                          <a:latin typeface="Times New Roman"/>
                          <a:ea typeface="Times New Roman"/>
                          <a:cs typeface="Times New Roman"/>
                          <a:sym typeface="Times New Roman"/>
                        </a:rPr>
                        <a:t>Group ID:  G2</a:t>
                      </a:r>
                    </a:p>
                  </a:txBody>
                  <a:tcPr marL="50800" marR="50800" marT="50800" marB="50800" anchor="ctr"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c>
                  <a:txBody>
                    <a:bodyPr/>
                    <a:lstStyle/>
                    <a:p>
                      <a:pPr algn="l" defTabSz="457200">
                        <a:defRPr>
                          <a:solidFill>
                            <a:srgbClr val="000000"/>
                          </a:solidFill>
                        </a:defRPr>
                      </a:pPr>
                      <a:r>
                        <a:rPr>
                          <a:solidFill>
                            <a:srgbClr val="FFFFFF"/>
                          </a:solidFill>
                          <a:uFill>
                            <a:solidFill>
                              <a:srgbClr val="000000"/>
                            </a:solidFill>
                          </a:uFill>
                          <a:latin typeface="Times New Roman"/>
                          <a:ea typeface="Times New Roman"/>
                          <a:cs typeface="Times New Roman"/>
                          <a:sym typeface="Times New Roman"/>
                        </a:rPr>
                        <a:t>Sheet No: 6</a:t>
                      </a:r>
                    </a:p>
                  </a:txBody>
                  <a:tcPr marL="50800" marR="50800" marT="50800" marB="50800" anchor="ctr"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r>
              <a:tr h="404221">
                <a:tc>
                  <a:txBody>
                    <a:bodyPr/>
                    <a:lstStyle/>
                    <a:p>
                      <a:pPr algn="l" defTabSz="457200">
                        <a:defRPr>
                          <a:solidFill>
                            <a:srgbClr val="000000"/>
                          </a:solidFill>
                        </a:defRPr>
                      </a:pPr>
                      <a:r>
                        <a:rPr>
                          <a:solidFill>
                            <a:srgbClr val="FFFFFF"/>
                          </a:solidFill>
                          <a:uFill>
                            <a:solidFill>
                              <a:srgbClr val="000000"/>
                            </a:solidFill>
                          </a:uFill>
                          <a:latin typeface="Times New Roman"/>
                          <a:ea typeface="Times New Roman"/>
                          <a:cs typeface="Times New Roman"/>
                          <a:sym typeface="Times New Roman"/>
                        </a:rPr>
                        <a:t>Group Name:Team EchoVolve</a:t>
                      </a:r>
                    </a:p>
                  </a:txBody>
                  <a:tcPr marL="50800" marR="50800" marT="50800" marB="50800" anchor="ctr"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c gridSpan="2">
                  <a:txBody>
                    <a:bodyPr/>
                    <a:lstStyle/>
                    <a:p>
                      <a:pPr algn="l" defTabSz="457200">
                        <a:defRPr>
                          <a:solidFill>
                            <a:srgbClr val="000000"/>
                          </a:solidFill>
                        </a:defRPr>
                      </a:pPr>
                      <a:r>
                        <a:rPr sz="1700">
                          <a:solidFill>
                            <a:srgbClr val="FFFFFF"/>
                          </a:solidFill>
                          <a:uFill>
                            <a:solidFill>
                              <a:srgbClr val="000000"/>
                            </a:solidFill>
                          </a:uFill>
                          <a:latin typeface="Times New Roman"/>
                          <a:ea typeface="Times New Roman"/>
                          <a:cs typeface="Times New Roman"/>
                          <a:sym typeface="Times New Roman"/>
                        </a:rPr>
                        <a:t>Project Title: Portable solar charger</a:t>
                      </a:r>
                    </a:p>
                  </a:txBody>
                  <a:tcPr marL="50800" marR="50800" marT="50800" marB="50800" anchor="ctr"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c hMerge="1">
                  <a:tcPr/>
                </a:tc>
              </a:tr>
              <a:tr h="2833866">
                <a:tc>
                  <a:txBody>
                    <a:bodyPr/>
                    <a:lstStyle/>
                    <a:p>
                      <a:pPr algn="l" defTabSz="457200">
                        <a:defRPr i="1" sz="1500" u="sng">
                          <a:uFill>
                            <a:solidFill>
                              <a:srgbClr val="000000"/>
                            </a:solidFill>
                          </a:uFill>
                          <a:latin typeface="Calibri"/>
                          <a:ea typeface="Calibri"/>
                          <a:cs typeface="Calibri"/>
                          <a:sym typeface="Calibri"/>
                        </a:defRPr>
                      </a:pPr>
                      <a:r>
                        <a:t>HEARS</a:t>
                      </a:r>
                    </a:p>
                    <a:p>
                      <a:pPr marL="150394" indent="-150394" algn="l" defTabSz="457200">
                        <a:buSzPct val="100000"/>
                        <a:buChar char="•"/>
                        <a:defRPr b="1" sz="1500" u="sng">
                          <a:uFill>
                            <a:solidFill>
                              <a:srgbClr val="000000"/>
                            </a:solidFill>
                          </a:uFill>
                          <a:latin typeface="Calibri"/>
                          <a:ea typeface="Calibri"/>
                          <a:cs typeface="Calibri"/>
                          <a:sym typeface="Calibri"/>
                        </a:defRPr>
                      </a:pPr>
                      <a:r>
                        <a:t>Solar charger are bulky to carry</a:t>
                      </a:r>
                      <a:r>
                        <a:rPr b="0"/>
                        <a:t>: </a:t>
                      </a:r>
                      <a:r>
                        <a:rPr b="0" u="none"/>
                        <a:t>There is a misconception that solar charger are heavy and big in size.</a:t>
                      </a:r>
                    </a:p>
                    <a:p>
                      <a:pPr marL="150394" indent="-150394" algn="l" defTabSz="457200">
                        <a:buSzPct val="100000"/>
                        <a:buChar char="•"/>
                        <a:defRPr b="1" sz="1500" u="sng">
                          <a:uFill>
                            <a:solidFill>
                              <a:srgbClr val="000000"/>
                            </a:solidFill>
                          </a:uFill>
                          <a:latin typeface="Calibri"/>
                          <a:ea typeface="Calibri"/>
                          <a:cs typeface="Calibri"/>
                          <a:sym typeface="Calibri"/>
                        </a:defRPr>
                      </a:pPr>
                      <a:r>
                        <a:t>Solar charger are slow:</a:t>
                      </a:r>
                      <a:r>
                        <a:rPr b="0" u="none"/>
                        <a:t> Some says that solar charger is slow ,which is somewhat true.</a:t>
                      </a:r>
                    </a:p>
                    <a:p>
                      <a:pPr marL="150394" indent="-150394" algn="l" defTabSz="457200">
                        <a:buSzPct val="100000"/>
                        <a:buChar char="•"/>
                        <a:defRPr b="1" sz="1500" u="sng">
                          <a:uFill>
                            <a:solidFill>
                              <a:srgbClr val="000000"/>
                            </a:solidFill>
                          </a:uFill>
                          <a:latin typeface="Calibri"/>
                          <a:ea typeface="Calibri"/>
                          <a:cs typeface="Calibri"/>
                          <a:sym typeface="Calibri"/>
                        </a:defRPr>
                      </a:pPr>
                      <a:r>
                        <a:t> Solar charger are not good in looks:</a:t>
                      </a:r>
                      <a:r>
                        <a:rPr b="0" u="none"/>
                        <a:t> Solar charger are boring looking because of their plates.</a:t>
                      </a:r>
                    </a:p>
                    <a:p>
                      <a:pPr marL="150394" indent="-150394" algn="l" defTabSz="457200">
                        <a:buSzPct val="100000"/>
                        <a:buChar char="•"/>
                        <a:defRPr b="1" sz="1500" u="sng">
                          <a:uFill>
                            <a:solidFill>
                              <a:srgbClr val="000000"/>
                            </a:solidFill>
                          </a:uFill>
                          <a:latin typeface="Calibri"/>
                          <a:ea typeface="Calibri"/>
                          <a:cs typeface="Calibri"/>
                          <a:sym typeface="Calibri"/>
                        </a:defRPr>
                      </a:pPr>
                      <a:r>
                        <a:t>Its not trusted: </a:t>
                      </a:r>
                      <a:r>
                        <a:rPr b="0" u="none"/>
                        <a:t>Some people says that it damages battery.</a:t>
                      </a:r>
                    </a:p>
                  </a:txBody>
                  <a:tcPr marL="50800" marR="50800" marT="50800" marB="50800" anchor="t"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c gridSpan="2">
                  <a:txBody>
                    <a:bodyPr/>
                    <a:lstStyle/>
                    <a:p>
                      <a:pPr algn="l" defTabSz="457200">
                        <a:defRPr b="1" i="1" sz="1600" u="sng">
                          <a:uFill>
                            <a:solidFill>
                              <a:srgbClr val="000000"/>
                            </a:solidFill>
                          </a:uFill>
                          <a:latin typeface="Calibri"/>
                          <a:ea typeface="Calibri"/>
                          <a:cs typeface="Calibri"/>
                          <a:sym typeface="Calibri"/>
                        </a:defRPr>
                      </a:pPr>
                      <a:r>
                        <a:t>USERS:</a:t>
                      </a:r>
                    </a:p>
                    <a:p>
                      <a:pPr marL="160420" indent="-160420" algn="l" defTabSz="457200">
                        <a:buSzPct val="100000"/>
                        <a:buChar char="•"/>
                        <a:defRPr sz="1600">
                          <a:uFill>
                            <a:solidFill>
                              <a:srgbClr val="000000"/>
                            </a:solidFill>
                          </a:uFill>
                          <a:latin typeface="Calibri"/>
                          <a:ea typeface="Calibri"/>
                          <a:cs typeface="Calibri"/>
                          <a:sym typeface="Calibri"/>
                        </a:defRPr>
                      </a:pPr>
                      <a:r>
                        <a:t>Students</a:t>
                      </a:r>
                    </a:p>
                    <a:p>
                      <a:pPr marL="160420" indent="-160420" algn="l" defTabSz="457200">
                        <a:buSzPct val="100000"/>
                        <a:buChar char="•"/>
                        <a:defRPr sz="1600">
                          <a:uFill>
                            <a:solidFill>
                              <a:srgbClr val="000000"/>
                            </a:solidFill>
                          </a:uFill>
                          <a:latin typeface="Calibri"/>
                          <a:ea typeface="Calibri"/>
                          <a:cs typeface="Calibri"/>
                          <a:sym typeface="Calibri"/>
                        </a:defRPr>
                      </a:pPr>
                      <a:r>
                        <a:t>Travellers</a:t>
                      </a:r>
                    </a:p>
                    <a:p>
                      <a:pPr marL="160420" indent="-160420" algn="l" defTabSz="457200">
                        <a:buSzPct val="100000"/>
                        <a:buChar char="•"/>
                        <a:defRPr sz="1600">
                          <a:uFill>
                            <a:solidFill>
                              <a:srgbClr val="000000"/>
                            </a:solidFill>
                          </a:uFill>
                          <a:latin typeface="Calibri"/>
                          <a:ea typeface="Calibri"/>
                          <a:cs typeface="Calibri"/>
                          <a:sym typeface="Calibri"/>
                        </a:defRPr>
                      </a:pPr>
                      <a:r>
                        <a:t>Hikers</a:t>
                      </a:r>
                    </a:p>
                    <a:p>
                      <a:pPr marL="160420" indent="-160420" algn="l" defTabSz="457200">
                        <a:buSzPct val="100000"/>
                        <a:buChar char="•"/>
                        <a:defRPr sz="1600">
                          <a:uFill>
                            <a:solidFill>
                              <a:srgbClr val="000000"/>
                            </a:solidFill>
                          </a:uFill>
                          <a:latin typeface="Calibri"/>
                          <a:ea typeface="Calibri"/>
                          <a:cs typeface="Calibri"/>
                          <a:sym typeface="Calibri"/>
                        </a:defRPr>
                      </a:pPr>
                      <a:r>
                        <a:t>Common peoples</a:t>
                      </a:r>
                    </a:p>
                  </a:txBody>
                  <a:tcPr marL="50800" marR="50800" marT="50800" marB="50800" anchor="t"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c hMerge="1">
                  <a:tcPr/>
                </a:tc>
              </a:tr>
              <a:tr h="3572530">
                <a:tc>
                  <a:txBody>
                    <a:bodyPr/>
                    <a:lstStyle/>
                    <a:p>
                      <a:pPr algn="l" defTabSz="457200">
                        <a:defRPr b="1" u="sng">
                          <a:uFill>
                            <a:solidFill>
                              <a:srgbClr val="000000"/>
                            </a:solidFill>
                          </a:uFill>
                          <a:latin typeface="Calibri"/>
                          <a:ea typeface="Calibri"/>
                          <a:cs typeface="Calibri"/>
                          <a:sym typeface="Calibri"/>
                        </a:defRPr>
                      </a:pPr>
                      <a:r>
                        <a:t>THINK:</a:t>
                      </a:r>
                    </a:p>
                    <a:p>
                      <a:pPr marL="140367" indent="-140367" algn="l" defTabSz="12700">
                        <a:lnSpc>
                          <a:spcPct val="135000"/>
                        </a:lnSpc>
                        <a:spcBef>
                          <a:spcPts val="1200"/>
                        </a:spcBef>
                        <a:buSzPct val="100000"/>
                        <a:buChar char="•"/>
                        <a:tabLst>
                          <a:tab pos="317500" algn="r"/>
                          <a:tab pos="419100" algn="l"/>
                        </a:tabLst>
                        <a:defRPr sz="1200">
                          <a:latin typeface="+mn-lt"/>
                          <a:ea typeface="+mn-ea"/>
                          <a:cs typeface="+mn-cs"/>
                          <a:sym typeface="Helvetica"/>
                        </a:defRPr>
                      </a:pPr>
                      <a:r>
                        <a:t>	Who will use the charger?</a:t>
                      </a:r>
                    </a:p>
                    <a:p>
                      <a:pPr marL="140367" indent="-140367" algn="l" defTabSz="12700">
                        <a:lnSpc>
                          <a:spcPct val="135000"/>
                        </a:lnSpc>
                        <a:spcBef>
                          <a:spcPts val="1200"/>
                        </a:spcBef>
                        <a:buSzPct val="100000"/>
                        <a:buChar char="•"/>
                        <a:tabLst>
                          <a:tab pos="317500" algn="r"/>
                          <a:tab pos="419100" algn="l"/>
                        </a:tabLst>
                        <a:defRPr sz="1200">
                          <a:latin typeface="+mn-lt"/>
                          <a:ea typeface="+mn-ea"/>
                          <a:cs typeface="+mn-cs"/>
                          <a:sym typeface="Helvetica"/>
                        </a:defRPr>
                      </a:pPr>
                      <a:r>
                        <a:t>Decide the size and portability?</a:t>
                      </a:r>
                    </a:p>
                    <a:p>
                      <a:pPr marL="140367" indent="-140367" algn="l" defTabSz="12700">
                        <a:lnSpc>
                          <a:spcPct val="135000"/>
                        </a:lnSpc>
                        <a:spcBef>
                          <a:spcPts val="1200"/>
                        </a:spcBef>
                        <a:buSzPct val="100000"/>
                        <a:buChar char="•"/>
                        <a:tabLst>
                          <a:tab pos="317500" algn="r"/>
                          <a:tab pos="419100" algn="l"/>
                        </a:tabLst>
                        <a:defRPr sz="1200">
                          <a:latin typeface="+mn-lt"/>
                          <a:ea typeface="+mn-ea"/>
                          <a:cs typeface="+mn-cs"/>
                          <a:sym typeface="Helvetica"/>
                        </a:defRPr>
                      </a:pPr>
                      <a:r>
                        <a:t>Select battery size and panel storage?</a:t>
                      </a:r>
                    </a:p>
                    <a:p>
                      <a:pPr marL="419100" indent="-419100" algn="l" defTabSz="12700">
                        <a:lnSpc>
                          <a:spcPct val="135000"/>
                        </a:lnSpc>
                        <a:spcBef>
                          <a:spcPts val="1200"/>
                        </a:spcBef>
                        <a:tabLst>
                          <a:tab pos="317500" algn="r"/>
                          <a:tab pos="419100" algn="l"/>
                        </a:tabLst>
                        <a:defRPr b="1" sz="1400" u="sng">
                          <a:latin typeface="+mn-lt"/>
                          <a:ea typeface="+mn-ea"/>
                          <a:cs typeface="+mn-cs"/>
                          <a:sym typeface="Helvetica"/>
                        </a:defRPr>
                      </a:pPr>
                      <a:r>
                        <a:t>DO:</a:t>
                      </a:r>
                    </a:p>
                    <a:p>
                      <a:pPr marL="140367" indent="-140367" algn="l" defTabSz="12700">
                        <a:lnSpc>
                          <a:spcPct val="135000"/>
                        </a:lnSpc>
                        <a:spcBef>
                          <a:spcPts val="1200"/>
                        </a:spcBef>
                        <a:buSzPct val="100000"/>
                        <a:buChar char="•"/>
                        <a:tabLst>
                          <a:tab pos="317500" algn="r"/>
                          <a:tab pos="419100" algn="l"/>
                        </a:tabLst>
                        <a:defRPr sz="1200">
                          <a:latin typeface="+mn-lt"/>
                          <a:ea typeface="+mn-ea"/>
                          <a:cs typeface="+mn-cs"/>
                          <a:sym typeface="Helvetica"/>
                        </a:defRPr>
                      </a:pPr>
                      <a:r>
                        <a:t>Measure the time to charge the device.</a:t>
                      </a:r>
                    </a:p>
                    <a:p>
                      <a:pPr marL="140367" indent="-140367" algn="l" defTabSz="12700">
                        <a:lnSpc>
                          <a:spcPct val="135000"/>
                        </a:lnSpc>
                        <a:spcBef>
                          <a:spcPts val="1200"/>
                        </a:spcBef>
                        <a:buSzPct val="100000"/>
                        <a:buChar char="•"/>
                        <a:tabLst>
                          <a:tab pos="317500" algn="r"/>
                          <a:tab pos="419100" algn="l"/>
                        </a:tabLst>
                        <a:defRPr sz="1200">
                          <a:latin typeface="+mn-lt"/>
                          <a:ea typeface="+mn-ea"/>
                          <a:cs typeface="+mn-cs"/>
                          <a:sym typeface="Helvetica"/>
                        </a:defRPr>
                      </a:pPr>
                      <a:r>
                        <a:t>Check the portability for student and traveller.</a:t>
                      </a:r>
                    </a:p>
                    <a:p>
                      <a:pPr marL="140367" indent="-140367" algn="l" defTabSz="12700">
                        <a:lnSpc>
                          <a:spcPct val="135000"/>
                        </a:lnSpc>
                        <a:spcBef>
                          <a:spcPts val="1200"/>
                        </a:spcBef>
                        <a:buSzPct val="100000"/>
                        <a:buChar char="•"/>
                        <a:tabLst>
                          <a:tab pos="317500" algn="r"/>
                          <a:tab pos="419100" algn="l"/>
                        </a:tabLst>
                        <a:defRPr sz="1200">
                          <a:latin typeface="+mn-lt"/>
                          <a:ea typeface="+mn-ea"/>
                          <a:cs typeface="+mn-cs"/>
                          <a:sym typeface="Helvetica"/>
                        </a:defRPr>
                      </a:pPr>
                      <a:r>
                        <a:t>Distribute the charger to a group to test it among potential users .</a:t>
                      </a:r>
                    </a:p>
                  </a:txBody>
                  <a:tcPr marL="50800" marR="50800" marT="50800" marB="50800" anchor="t"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c gridSpan="2">
                  <a:txBody>
                    <a:bodyPr/>
                    <a:lstStyle/>
                    <a:p>
                      <a:pPr algn="l" defTabSz="457200">
                        <a:defRPr b="1" sz="1200" u="sng">
                          <a:uFill>
                            <a:solidFill>
                              <a:srgbClr val="000000"/>
                            </a:solidFill>
                          </a:uFill>
                          <a:latin typeface="Calibri"/>
                          <a:ea typeface="Calibri"/>
                          <a:cs typeface="Calibri"/>
                          <a:sym typeface="Calibri"/>
                        </a:defRPr>
                      </a:pPr>
                      <a:r>
                        <a:t>SEE:</a:t>
                      </a:r>
                    </a:p>
                    <a:p>
                      <a:pPr algn="l" defTabSz="457200">
                        <a:defRPr sz="1200">
                          <a:uFill>
                            <a:solidFill>
                              <a:srgbClr val="000000"/>
                            </a:solidFill>
                          </a:uFill>
                          <a:latin typeface="Calibri"/>
                          <a:ea typeface="Calibri"/>
                          <a:cs typeface="Calibri"/>
                          <a:sym typeface="Calibri"/>
                        </a:defRPr>
                      </a:pPr>
                    </a:p>
                    <a:p>
                      <a:pPr marL="120315" indent="-120315" algn="l" defTabSz="12700">
                        <a:lnSpc>
                          <a:spcPct val="135000"/>
                        </a:lnSpc>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latin typeface="+mn-lt"/>
                          <a:ea typeface="+mn-ea"/>
                          <a:cs typeface="+mn-cs"/>
                          <a:sym typeface="Helvetica"/>
                        </a:defRPr>
                      </a:pPr>
                      <a:r>
                        <a:t>A lightweight, foldable solar panel that fits easily into a backpack.</a:t>
                      </a:r>
                    </a:p>
                    <a:p>
                      <a:pPr marL="120315" indent="-120315" algn="l" defTabSz="12700">
                        <a:lnSpc>
                          <a:spcPct val="135000"/>
                        </a:lnSpc>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latin typeface="+mn-lt"/>
                          <a:ea typeface="+mn-ea"/>
                          <a:cs typeface="+mn-cs"/>
                          <a:sym typeface="Helvetica"/>
                        </a:defRPr>
                      </a:pPr>
                      <a:r>
                        <a:t>Witness the charger collecting sunlight and converting it into usable energy.</a:t>
                      </a:r>
                    </a:p>
                    <a:p>
                      <a:pPr marL="120315" indent="-120315" algn="l" defTabSz="12700">
                        <a:lnSpc>
                          <a:spcPct val="135000"/>
                        </a:lnSpc>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latin typeface="+mn-lt"/>
                          <a:ea typeface="+mn-ea"/>
                          <a:cs typeface="+mn-cs"/>
                          <a:sym typeface="Helvetica"/>
                        </a:defRPr>
                      </a:pPr>
                      <a:r>
                        <a:t>Experience the charger working outdoors( eg.moderate sunlight).</a:t>
                      </a:r>
                    </a:p>
                    <a:p>
                      <a:pPr algn="l" defTabSz="12700">
                        <a:lnSpc>
                          <a:spcPct val="135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1200" u="sng">
                          <a:latin typeface="+mn-lt"/>
                          <a:ea typeface="+mn-ea"/>
                          <a:cs typeface="+mn-cs"/>
                          <a:sym typeface="Helvetica"/>
                        </a:defRPr>
                      </a:pPr>
                      <a:r>
                        <a:t>FEEL:</a:t>
                      </a:r>
                    </a:p>
                    <a:p>
                      <a:pPr marL="120315" indent="-120315" algn="l" defTabSz="12700">
                        <a:lnSpc>
                          <a:spcPct val="135000"/>
                        </a:lnSpc>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latin typeface="+mn-lt"/>
                          <a:ea typeface="+mn-ea"/>
                          <a:cs typeface="+mn-cs"/>
                          <a:sym typeface="Helvetica"/>
                        </a:defRPr>
                      </a:pPr>
                      <a:r>
                        <a:t>Experience the satisfaction of contributing to a sustainable future.</a:t>
                      </a:r>
                    </a:p>
                    <a:p>
                      <a:pPr marL="120315" indent="-120315" algn="l" defTabSz="12700">
                        <a:lnSpc>
                          <a:spcPct val="135000"/>
                        </a:lnSpc>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latin typeface="+mn-lt"/>
                          <a:ea typeface="+mn-ea"/>
                          <a:cs typeface="+mn-cs"/>
                          <a:sym typeface="Helvetica"/>
                        </a:defRPr>
                      </a:pPr>
                      <a:r>
                        <a:t>Enjoy seamless charging on the go, eliminating the hassle of dead devices.</a:t>
                      </a:r>
                    </a:p>
                    <a:p>
                      <a:pPr marL="120315" indent="-120315" algn="l" defTabSz="12700">
                        <a:lnSpc>
                          <a:spcPct val="135000"/>
                        </a:lnSpc>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latin typeface="+mn-lt"/>
                          <a:ea typeface="+mn-ea"/>
                          <a:cs typeface="+mn-cs"/>
                          <a:sym typeface="Helvetica"/>
                        </a:defRPr>
                      </a:pPr>
                      <a:r>
                        <a:t>Feel inspired to explore and innovate further in clean energy solutions.</a:t>
                      </a:r>
                    </a:p>
                  </a:txBody>
                  <a:tcPr marL="50800" marR="50800" marT="50800" marB="50800" anchor="t"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c hMerge="1">
                  <a:tcPr/>
                </a:tc>
              </a:tr>
              <a:tr h="2511929">
                <a:tc gridSpan="3">
                  <a:txBody>
                    <a:bodyPr/>
                    <a:lstStyle/>
                    <a:p>
                      <a:pPr algn="l" defTabSz="457200">
                        <a:defRPr u="sng">
                          <a:uFill>
                            <a:solidFill>
                              <a:srgbClr val="000000"/>
                            </a:solidFill>
                          </a:uFill>
                          <a:latin typeface="Times New Roman"/>
                          <a:ea typeface="Times New Roman"/>
                          <a:cs typeface="Times New Roman"/>
                          <a:sym typeface="Times New Roman"/>
                        </a:defRPr>
                      </a:pPr>
                      <a:r>
                        <a:t>Sad Story:</a:t>
                      </a:r>
                    </a:p>
                    <a:p>
                      <a:pPr algn="l" defTabSz="457200">
                        <a:defRPr sz="1400">
                          <a:uFill>
                            <a:solidFill>
                              <a:srgbClr val="000000"/>
                            </a:solidFill>
                          </a:uFill>
                          <a:latin typeface="Times New Roman"/>
                          <a:ea typeface="Times New Roman"/>
                          <a:cs typeface="Times New Roman"/>
                          <a:sym typeface="Times New Roman"/>
                        </a:defRPr>
                      </a:pPr>
                      <a:r>
                        <a:t>In a  village, Maria lived without electricity, relying on dim kerosene lamps to study at night. One day, a charity gifted her a solar portable charger, transforming her evenings. She charged it daily under the sun, powering a small LED lamp that lit her desk. For weeks, Maria’s dreams of becoming a doctor felt within reach.</a:t>
                      </a:r>
                      <a:r>
                        <a:rPr sz="1500"/>
                        <a:t>But one evening, the charger stopped working. Despite hours in the sun, it wouldn’t charge. Upon inspection, she discovered a melted wire—the harsh sun and poor-quality materials had damaged it. With no means to repair or replace it, Maria returned to studying by the flickering kerosene lamp.The broken charger, once a beacon of hope, became a symbol of fleeting opportunity. Though disheartened, Maria’s determination endured, a reminder that innovative solutions must be durable to truly empower those who depend on them.</a:t>
                      </a:r>
                    </a:p>
                  </a:txBody>
                  <a:tcPr marL="50800" marR="50800" marT="50800" marB="50800" anchor="t"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c hMerge="1">
                  <a:tcPr/>
                </a:tc>
                <a:tc hMerge="1">
                  <a:tcPr/>
                </a:tc>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Char"/>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311" name="Table 1"/>
          <p:cNvGraphicFramePr/>
          <p:nvPr/>
        </p:nvGraphicFramePr>
        <p:xfrm>
          <a:off x="3055772" y="3629342"/>
          <a:ext cx="7222491" cy="1406526"/>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3625850"/>
                <a:gridCol w="1873250"/>
                <a:gridCol w="1723390"/>
              </a:tblGrid>
              <a:tr h="1406525">
                <a:tc gridSpan="3">
                  <a:txBody>
                    <a:bodyPr/>
                    <a:lstStyle/>
                    <a:p>
                      <a:pPr algn="l" defTabSz="457200">
                        <a:defRPr u="sng">
                          <a:uFill>
                            <a:solidFill>
                              <a:srgbClr val="000000"/>
                            </a:solidFill>
                          </a:uFill>
                          <a:latin typeface="Times New Roman"/>
                          <a:ea typeface="Times New Roman"/>
                          <a:cs typeface="Times New Roman"/>
                          <a:sym typeface="Times New Roman"/>
                        </a:defRPr>
                      </a:pPr>
                      <a:r>
                        <a:t>Happy Story:</a:t>
                      </a:r>
                    </a:p>
                    <a:p>
                      <a:pPr algn="l" defTabSz="12700">
                        <a:lnSpc>
                          <a:spcPct val="135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latin typeface="+mn-lt"/>
                          <a:ea typeface="+mn-ea"/>
                          <a:cs typeface="+mn-cs"/>
                          <a:sym typeface="Helvetica"/>
                        </a:defRPr>
                      </a:pPr>
                      <a:r>
                        <a:t>In a village without electricity, Aryan dreamed of becoming an engineer. Nights were challenging, as studying by the dim light of a kerosene lamp hurt his eyes. One day, a community worker gifted him a solar portable charger with a small LED lamp.Excited, Aryan placed the charger in the sun every morning, ensuring it soaked up as much energy as possible. By evening, his small desk was brightly lit, and he could study for hours without strain. The charger even powered his mother’s phone, allowing her to stay connected with relatives for the first time in years.The solar charger became a cornerstone of their lives, bringing light and hope. Aryan aced his exams that year and began teaching younger kids in the village under the bright glow of his LED lamp. The little charger didn’t just provide energy—it ignited dreams.</a:t>
                      </a:r>
                    </a:p>
                  </a:txBody>
                  <a:tcPr marL="50800" marR="50800" marT="50800" marB="50800" anchor="t"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c hMerge="1">
                  <a:tcPr/>
                </a:tc>
                <a:tc hMerge="1">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Ideation Canvas                        Group ID:G-2             Sheet No: 7…"/>
          <p:cNvSpPr txBox="1"/>
          <p:nvPr/>
        </p:nvSpPr>
        <p:spPr>
          <a:xfrm>
            <a:off x="1896249" y="1609747"/>
            <a:ext cx="9491422" cy="62647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i="1" sz="2900">
                <a:solidFill>
                  <a:srgbClr val="FFFFFF"/>
                </a:solidFill>
                <a:latin typeface="Times New Roman"/>
                <a:ea typeface="Times New Roman"/>
                <a:cs typeface="Times New Roman"/>
                <a:sym typeface="Times New Roman"/>
              </a:defRPr>
            </a:pPr>
            <a:r>
              <a:t>Ideation Canvas                        </a:t>
            </a:r>
            <a:r>
              <a:rPr b="0" i="0" sz="1900"/>
              <a:t>Group ID:G-2             Sheet No: 7</a:t>
            </a:r>
            <a:endParaRPr sz="1900"/>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900">
                <a:solidFill>
                  <a:srgbClr val="FFFFFF"/>
                </a:solidFill>
                <a:latin typeface="Times New Roman"/>
                <a:ea typeface="Times New Roman"/>
                <a:cs typeface="Times New Roman"/>
                <a:sym typeface="Times New Roman"/>
              </a:defRPr>
            </a:pPr>
            <a:r>
              <a:t>Group Name: TEAM ECOVOLVE                      Project Title: PORTABLE SOLAR CHARGER.</a:t>
            </a: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1500" u="sng">
                <a:solidFill>
                  <a:srgbClr val="FFFFFF"/>
                </a:solidFill>
                <a:latin typeface="+mn-lt"/>
                <a:ea typeface="+mn-ea"/>
                <a:cs typeface="+mn-cs"/>
                <a:sym typeface="Helvetica"/>
              </a:defRPr>
            </a:pP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1500" u="sng">
                <a:solidFill>
                  <a:srgbClr val="FFFFFF"/>
                </a:solidFill>
                <a:latin typeface="+mn-lt"/>
                <a:ea typeface="+mn-ea"/>
                <a:cs typeface="+mn-cs"/>
                <a:sym typeface="Helvetica"/>
              </a:defRPr>
            </a:pPr>
            <a:r>
              <a:t>PEOPLE</a:t>
            </a: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00">
                <a:solidFill>
                  <a:srgbClr val="FFFFFF"/>
                </a:solidFill>
                <a:latin typeface="+mn-lt"/>
                <a:ea typeface="+mn-ea"/>
                <a:cs typeface="+mn-cs"/>
                <a:sym typeface="Helvetica"/>
              </a:defRPr>
            </a:pPr>
            <a:r>
              <a:t>   MAINLY STUDENTS ,TRAVELLER , COMMON PEOPLE.</a:t>
            </a: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1500" u="sng">
                <a:solidFill>
                  <a:srgbClr val="FFFFFF"/>
                </a:solidFill>
                <a:latin typeface="+mn-lt"/>
                <a:ea typeface="+mn-ea"/>
                <a:cs typeface="+mn-cs"/>
                <a:sym typeface="Helvetica"/>
              </a:defRPr>
            </a:pP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1500" u="sng">
                <a:solidFill>
                  <a:srgbClr val="FFFFFF"/>
                </a:solidFill>
                <a:latin typeface="+mn-lt"/>
                <a:ea typeface="+mn-ea"/>
                <a:cs typeface="+mn-cs"/>
                <a:sym typeface="Helvetica"/>
              </a:defRPr>
            </a:pPr>
            <a:r>
              <a:t>ACTIVITIES</a:t>
            </a: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solidFill>
                  <a:srgbClr val="FFFFFF"/>
                </a:solidFill>
                <a:latin typeface="+mn-lt"/>
                <a:ea typeface="+mn-ea"/>
                <a:cs typeface="+mn-cs"/>
                <a:sym typeface="Helvetica"/>
              </a:defRPr>
            </a:pPr>
            <a:r>
              <a:t>. Field work.</a:t>
            </a: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solidFill>
                  <a:srgbClr val="FFFFFF"/>
                </a:solidFill>
                <a:latin typeface="+mn-lt"/>
                <a:ea typeface="+mn-ea"/>
                <a:cs typeface="+mn-cs"/>
                <a:sym typeface="Helvetica"/>
              </a:defRPr>
            </a:pPr>
            <a:r>
              <a:t>. Solar plates checking.</a:t>
            </a: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solidFill>
                  <a:srgbClr val="FFFFFF"/>
                </a:solidFill>
                <a:latin typeface="+mn-lt"/>
                <a:ea typeface="+mn-ea"/>
                <a:cs typeface="+mn-cs"/>
                <a:sym typeface="Helvetica"/>
              </a:defRPr>
            </a:pPr>
            <a:r>
              <a:t>. Portability checking.</a:t>
            </a: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solidFill>
                  <a:srgbClr val="FFFFFF"/>
                </a:solidFill>
                <a:latin typeface="+mn-lt"/>
                <a:ea typeface="+mn-ea"/>
                <a:cs typeface="+mn-cs"/>
                <a:sym typeface="Helvetica"/>
              </a:defRPr>
            </a:pPr>
            <a:r>
              <a:t>. Eﬃciency.</a:t>
            </a: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solidFill>
                  <a:srgbClr val="FFFFFF"/>
                </a:solidFill>
                <a:latin typeface="+mn-lt"/>
                <a:ea typeface="+mn-ea"/>
                <a:cs typeface="+mn-cs"/>
                <a:sym typeface="Helvetica"/>
              </a:defRPr>
            </a:pPr>
            <a:r>
              <a:t>. People opinions.</a:t>
            </a: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1500" u="sng">
                <a:solidFill>
                  <a:srgbClr val="FFFFFF"/>
                </a:solidFill>
                <a:latin typeface="+mn-lt"/>
                <a:ea typeface="+mn-ea"/>
                <a:cs typeface="+mn-cs"/>
                <a:sym typeface="Helvetica"/>
              </a:defRPr>
            </a:pP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1500" u="sng">
                <a:solidFill>
                  <a:srgbClr val="FFFFFF"/>
                </a:solidFill>
                <a:latin typeface="+mn-lt"/>
                <a:ea typeface="+mn-ea"/>
                <a:cs typeface="+mn-cs"/>
                <a:sym typeface="Helvetica"/>
              </a:defRPr>
            </a:pPr>
            <a:r>
              <a:t>SITUATION/CONTEXT/LOCATION</a:t>
            </a: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solidFill>
                  <a:srgbClr val="FFFFFF"/>
                </a:solidFill>
                <a:latin typeface="Times Roman"/>
                <a:ea typeface="Times Roman"/>
                <a:cs typeface="Times Roman"/>
                <a:sym typeface="Times Roman"/>
              </a:defRPr>
            </a:pPr>
            <a:r>
              <a:t>* Location: open ground, roads ,treks</a:t>
            </a: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solidFill>
                  <a:srgbClr val="FFFFFF"/>
                </a:solidFill>
                <a:latin typeface="Times Roman"/>
                <a:ea typeface="Times Roman"/>
                <a:cs typeface="Times Roman"/>
                <a:sym typeface="Times Roman"/>
              </a:defRPr>
            </a:pPr>
            <a:r>
              <a:t>* Situation : At time of low power on electronic devices.</a:t>
            </a: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solidFill>
                  <a:srgbClr val="FFFFFF"/>
                </a:solidFill>
                <a:latin typeface="Times Roman"/>
                <a:ea typeface="Times Roman"/>
                <a:cs typeface="Times Roman"/>
                <a:sym typeface="Times Roman"/>
              </a:defRPr>
            </a:pPr>
            <a:r>
              <a:t>* Context : Some times our mobile phones are dead on the way to</a:t>
            </a: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solidFill>
                  <a:srgbClr val="FFFFFF"/>
                </a:solidFill>
                <a:latin typeface="Times Roman"/>
                <a:ea typeface="Times Roman"/>
                <a:cs typeface="Times Roman"/>
                <a:sym typeface="Times Roman"/>
              </a:defRPr>
            </a:pPr>
            <a:r>
              <a:t>somewhere so ,if we have solar portable charger we can</a:t>
            </a: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solidFill>
                  <a:srgbClr val="FFFFFF"/>
                </a:solidFill>
                <a:latin typeface="Times Roman"/>
                <a:ea typeface="Times Roman"/>
                <a:cs typeface="Times Roman"/>
                <a:sym typeface="Times Roman"/>
              </a:defRPr>
            </a:pPr>
            <a:r>
              <a:t>Charge our devices on the way going.</a:t>
            </a: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1500" u="sng">
                <a:solidFill>
                  <a:srgbClr val="FFFFFF"/>
                </a:solidFill>
                <a:latin typeface="Times Roman"/>
                <a:ea typeface="Times Roman"/>
                <a:cs typeface="Times Roman"/>
                <a:sym typeface="Times Roman"/>
              </a:defRPr>
            </a:pP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sz="1500" u="sng">
                <a:solidFill>
                  <a:srgbClr val="FFFFFF"/>
                </a:solidFill>
                <a:latin typeface="Times Roman"/>
                <a:ea typeface="Times Roman"/>
                <a:cs typeface="Times Roman"/>
                <a:sym typeface="Times Roman"/>
              </a:defRPr>
            </a:pPr>
            <a:r>
              <a:t>PROPS/POSSIBLE SOLUTIONS</a:t>
            </a:r>
            <a:endParaRPr>
              <a:latin typeface="+mn-lt"/>
              <a:ea typeface="+mn-ea"/>
              <a:cs typeface="+mn-cs"/>
              <a:sym typeface="Helvetica"/>
            </a:endParaRP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solidFill>
                  <a:srgbClr val="FFFFFF"/>
                </a:solidFill>
                <a:latin typeface="+mn-lt"/>
                <a:ea typeface="+mn-ea"/>
                <a:cs typeface="+mn-cs"/>
                <a:sym typeface="Helvetica"/>
              </a:defRPr>
            </a:pPr>
            <a:r>
              <a:t>* Power banks</a:t>
            </a: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solidFill>
                  <a:srgbClr val="FFFFFF"/>
                </a:solidFill>
                <a:latin typeface="+mn-lt"/>
                <a:ea typeface="+mn-ea"/>
                <a:cs typeface="+mn-cs"/>
                <a:sym typeface="Helvetica"/>
              </a:defRPr>
            </a:pPr>
            <a:r>
              <a:t>* Some power stations</a:t>
            </a: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solidFill>
                  <a:srgbClr val="FFFFFF"/>
                </a:solidFill>
                <a:latin typeface="+mn-lt"/>
                <a:ea typeface="+mn-ea"/>
                <a:cs typeface="+mn-cs"/>
                <a:sym typeface="Helvetica"/>
              </a:defRPr>
            </a:pPr>
            <a:r>
              <a:t>* portable charger on bags</a:t>
            </a: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solidFill>
                  <a:srgbClr val="FFFFFF"/>
                </a:solidFill>
                <a:latin typeface="+mn-lt"/>
                <a:ea typeface="+mn-ea"/>
                <a:cs typeface="+mn-cs"/>
                <a:sym typeface="Helvetica"/>
              </a:defRPr>
            </a:pPr>
            <a:r>
              <a:t>* solar power bricks</a:t>
            </a:r>
          </a:p>
          <a:p>
            <a:pPr defTabSz="12700">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a:solidFill>
                  <a:srgbClr val="FFFFFF"/>
                </a:solidFill>
                <a:latin typeface="+mn-lt"/>
                <a:ea typeface="+mn-ea"/>
                <a:cs typeface="+mn-cs"/>
                <a:sym typeface="Helvetica"/>
              </a:defRPr>
            </a:pPr>
            <a:r>
              <a:t>* Solar powered jackets</a:t>
            </a:r>
          </a:p>
        </p:txBody>
      </p:sp>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UMMARY OF HOW TEAM MEMBERS MAKE THE IDEATION PROCESS"/>
          <p:cNvSpPr txBox="1"/>
          <p:nvPr/>
        </p:nvSpPr>
        <p:spPr>
          <a:xfrm>
            <a:off x="1296987" y="759500"/>
            <a:ext cx="10776285"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500" u="sng">
                <a:solidFill>
                  <a:srgbClr val="FFFFFF"/>
                </a:solidFill>
                <a:latin typeface="+mn-lt"/>
                <a:ea typeface="+mn-ea"/>
                <a:cs typeface="+mn-cs"/>
                <a:sym typeface="Helvetica"/>
              </a:defRPr>
            </a:lvl1pPr>
          </a:lstStyle>
          <a:p>
            <a:pPr/>
            <a:r>
              <a:t>SUMMARY OF HOW TEAM MEMBERS MAKE THE IDEATION PROCESS </a:t>
            </a:r>
          </a:p>
        </p:txBody>
      </p:sp>
      <p:sp>
        <p:nvSpPr>
          <p:cNvPr id="316" name="As part of the team working on the solar portable power charger, the ideation process was an exciting and collaborative journey. It all started during one of our brainstorming sessions when we identified the growing need for portable, eco-friendly energy"/>
          <p:cNvSpPr txBox="1"/>
          <p:nvPr/>
        </p:nvSpPr>
        <p:spPr>
          <a:xfrm>
            <a:off x="-11156" y="2011075"/>
            <a:ext cx="13022424" cy="6419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12700">
              <a:lnSpc>
                <a:spcPct val="135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a:solidFill>
                  <a:srgbClr val="FFFFFF"/>
                </a:solidFill>
                <a:latin typeface="+mn-lt"/>
                <a:ea typeface="+mn-ea"/>
                <a:cs typeface="+mn-cs"/>
                <a:sym typeface="Helvetica"/>
              </a:defRPr>
            </a:pPr>
            <a:r>
              <a:t>As part of the team working on the solar portable power charger, the ideation process was an exciting and collaborative journey. It all started during one of our brainstorming sessions when we identified the growing need for portable, eco-friendly energy solutions. I suggested focusing on solar energy since it’s sustainable and widely available, which resonated with the team.</a:t>
            </a:r>
          </a:p>
          <a:p>
            <a:pPr defTabSz="12700">
              <a:lnSpc>
                <a:spcPct val="135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a:solidFill>
                  <a:srgbClr val="FFFFFF"/>
                </a:solidFill>
                <a:latin typeface="+mn-lt"/>
                <a:ea typeface="+mn-ea"/>
                <a:cs typeface="+mn-cs"/>
                <a:sym typeface="Helvetica"/>
              </a:defRPr>
            </a:pPr>
          </a:p>
          <a:p>
            <a:pPr defTabSz="12700">
              <a:lnSpc>
                <a:spcPct val="135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a:solidFill>
                  <a:srgbClr val="FFFFFF"/>
                </a:solidFill>
                <a:latin typeface="+mn-lt"/>
                <a:ea typeface="+mn-ea"/>
                <a:cs typeface="+mn-cs"/>
                <a:sym typeface="Helvetica"/>
              </a:defRPr>
            </a:pPr>
            <a:r>
              <a:t>We began mapping out the challenges people face with existing chargers, like bulkiness or reliance on electricity. I remember conducting interviews with potential users, which helped us understand that durability and lightweight design were key priorities. With this in mind, we sketched out initial concepts, and I contributed ideas for integrating flexible solar panels to keep it compact.</a:t>
            </a:r>
          </a:p>
          <a:p>
            <a:pPr defTabSz="12700">
              <a:lnSpc>
                <a:spcPct val="135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a:solidFill>
                  <a:srgbClr val="FFFFFF"/>
                </a:solidFill>
                <a:latin typeface="+mn-lt"/>
                <a:ea typeface="+mn-ea"/>
                <a:cs typeface="+mn-cs"/>
                <a:sym typeface="Helvetica"/>
              </a:defRPr>
            </a:pPr>
          </a:p>
          <a:p>
            <a:pPr defTabSz="12700">
              <a:lnSpc>
                <a:spcPct val="135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
                <a:solidFill>
                  <a:srgbClr val="FFFFFF"/>
                </a:solidFill>
                <a:latin typeface="+mn-lt"/>
                <a:ea typeface="+mn-ea"/>
                <a:cs typeface="+mn-cs"/>
                <a:sym typeface="Helvetica"/>
              </a:defRPr>
            </a:pPr>
            <a:r>
              <a:t>The discussions got lively as we debated battery types and charging capacities. It felt rewarding to see how each team member brought their expertise to the table—someone proposed using recyclable materials for the casing, and I pitched in with a design that could work efficiently even in low-light conditions. By the end of the process, we had a clear vision of creating something both practical and environmentally responsible. It felt amazing to be part of a team driven by innovation and purpose.</a:t>
            </a:r>
          </a:p>
        </p:txBody>
      </p:sp>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Text"/>
          <p:cNvSpPr txBox="1"/>
          <p:nvPr/>
        </p:nvSpPr>
        <p:spPr>
          <a:xfrm>
            <a:off x="1327150" y="3194050"/>
            <a:ext cx="152400"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1200">
                <a:solidFill>
                  <a:srgbClr val="000000"/>
                </a:solidFill>
                <a:latin typeface="Times Roman"/>
                <a:ea typeface="Times Roman"/>
                <a:cs typeface="Times Roman"/>
                <a:sym typeface="Times Roman"/>
              </a:defRPr>
            </a:lvl1pPr>
          </a:lstStyle>
          <a:p>
            <a:pPr/>
            <a:r>
              <a:t> </a:t>
            </a:r>
          </a:p>
        </p:txBody>
      </p:sp>
      <p:graphicFrame>
        <p:nvGraphicFramePr>
          <p:cNvPr id="319" name="Table 2"/>
          <p:cNvGraphicFramePr/>
          <p:nvPr/>
        </p:nvGraphicFramePr>
        <p:xfrm>
          <a:off x="8396075" y="10426747"/>
          <a:ext cx="3848102" cy="131766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270000"/>
                <a:gridCol w="2578100"/>
              </a:tblGrid>
              <a:tr h="1317662">
                <a:tc>
                  <a:txBody>
                    <a:bodyPr/>
                    <a:lstStyle/>
                    <a:p>
                      <a:pPr indent="228600"/>
                    </a:p>
                  </a:txBody>
                  <a:tcPr marL="50800" marR="50800" marT="50800" marB="50800" anchor="ctr" anchorCtr="0" horzOverflow="overflow"/>
                </a:tc>
                <a:tc>
                  <a:txBody>
                    <a:bodyPr/>
                    <a:lstStyle/>
                    <a:p>
                      <a:pPr indent="228600"/>
                    </a:p>
                  </a:txBody>
                  <a:tcPr marL="50800" marR="50800" marT="50800" marB="50800" anchor="ctr" anchorCtr="0" horzOverflow="overflow"/>
                </a:tc>
              </a:tr>
            </a:tbl>
          </a:graphicData>
        </a:graphic>
      </p:graphicFrame>
      <p:graphicFrame>
        <p:nvGraphicFramePr>
          <p:cNvPr id="320" name="Table 1"/>
          <p:cNvGraphicFramePr/>
          <p:nvPr/>
        </p:nvGraphicFramePr>
        <p:xfrm>
          <a:off x="0" y="0"/>
          <a:ext cx="13004799" cy="977261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140790"/>
                <a:gridCol w="2466002"/>
                <a:gridCol w="2466002"/>
                <a:gridCol w="2466002"/>
                <a:gridCol w="2466002"/>
              </a:tblGrid>
              <a:tr h="952610">
                <a:tc gridSpan="2">
                  <a:txBody>
                    <a:bodyPr/>
                    <a:lstStyle/>
                    <a:p>
                      <a:pPr algn="l" defTabSz="457200">
                        <a:lnSpc>
                          <a:spcPct val="115000"/>
                        </a:lnSpc>
                        <a:spcBef>
                          <a:spcPts val="1000"/>
                        </a:spcBef>
                        <a:defRPr>
                          <a:solidFill>
                            <a:srgbClr val="000000"/>
                          </a:solidFill>
                        </a:defRPr>
                      </a:pPr>
                      <a:r>
                        <a:rPr b="1" i="1" sz="2700">
                          <a:solidFill>
                            <a:srgbClr val="FFFFFF"/>
                          </a:solidFill>
                          <a:uFill>
                            <a:solidFill>
                              <a:srgbClr val="000000"/>
                            </a:solidFill>
                          </a:uFill>
                          <a:latin typeface="Times New Roman"/>
                          <a:ea typeface="Times New Roman"/>
                          <a:cs typeface="Times New Roman"/>
                          <a:sym typeface="Times New Roman"/>
                        </a:rPr>
                        <a:t>Product Development Canvas</a:t>
                      </a:r>
                    </a:p>
                  </a:txBody>
                  <a:tcPr marL="50800" marR="50800" marT="50800" marB="50800" anchor="ctr"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c hMerge="1">
                  <a:tcPr/>
                </a:tc>
                <a:tc gridSpan="2">
                  <a:txBody>
                    <a:bodyPr/>
                    <a:lstStyle/>
                    <a:p>
                      <a:pPr algn="l" defTabSz="457200">
                        <a:defRPr>
                          <a:solidFill>
                            <a:srgbClr val="000000"/>
                          </a:solidFill>
                        </a:defRPr>
                      </a:pPr>
                      <a:r>
                        <a:rPr sz="2900">
                          <a:solidFill>
                            <a:srgbClr val="FFFFFF"/>
                          </a:solidFill>
                          <a:uFill>
                            <a:solidFill>
                              <a:srgbClr val="000000"/>
                            </a:solidFill>
                          </a:uFill>
                          <a:latin typeface="Times New Roman"/>
                          <a:ea typeface="Times New Roman"/>
                          <a:cs typeface="Times New Roman"/>
                          <a:sym typeface="Times New Roman"/>
                        </a:rPr>
                        <a:t>Group ID:2</a:t>
                      </a:r>
                    </a:p>
                  </a:txBody>
                  <a:tcPr marL="50800" marR="50800" marT="50800" marB="50800" anchor="ctr"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c hMerge="1">
                  <a:tcPr/>
                </a:tc>
                <a:tc>
                  <a:txBody>
                    <a:bodyPr/>
                    <a:lstStyle/>
                    <a:p>
                      <a:pPr algn="l" defTabSz="457200">
                        <a:defRPr>
                          <a:solidFill>
                            <a:srgbClr val="000000"/>
                          </a:solidFill>
                        </a:defRPr>
                      </a:pPr>
                      <a:r>
                        <a:rPr sz="2000">
                          <a:solidFill>
                            <a:srgbClr val="FFFFFF"/>
                          </a:solidFill>
                          <a:uFill>
                            <a:solidFill>
                              <a:srgbClr val="000000"/>
                            </a:solidFill>
                          </a:uFill>
                          <a:latin typeface="Times New Roman"/>
                          <a:ea typeface="Times New Roman"/>
                          <a:cs typeface="Times New Roman"/>
                          <a:sym typeface="Times New Roman"/>
                        </a:rPr>
                        <a:t>Sheet No:8</a:t>
                      </a:r>
                    </a:p>
                  </a:txBody>
                  <a:tcPr marL="50800" marR="50800" marT="50800" marB="50800" anchor="ctr"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r>
              <a:tr h="952610">
                <a:tc gridSpan="2">
                  <a:txBody>
                    <a:bodyPr/>
                    <a:lstStyle/>
                    <a:p>
                      <a:pPr algn="l" defTabSz="457200">
                        <a:defRPr>
                          <a:solidFill>
                            <a:srgbClr val="000000"/>
                          </a:solidFill>
                        </a:defRPr>
                      </a:pPr>
                      <a:r>
                        <a:rPr sz="2900">
                          <a:solidFill>
                            <a:srgbClr val="FFFFFF"/>
                          </a:solidFill>
                          <a:uFill>
                            <a:solidFill>
                              <a:srgbClr val="000000"/>
                            </a:solidFill>
                          </a:uFill>
                          <a:latin typeface="Times New Roman"/>
                          <a:ea typeface="Times New Roman"/>
                          <a:cs typeface="Times New Roman"/>
                          <a:sym typeface="Times New Roman"/>
                        </a:rPr>
                        <a:t>Group Name: EcoVolve Tech </a:t>
                      </a:r>
                    </a:p>
                  </a:txBody>
                  <a:tcPr marL="50800" marR="50800" marT="50800" marB="50800" anchor="ctr"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c hMerge="1">
                  <a:tcPr/>
                </a:tc>
                <a:tc gridSpan="3">
                  <a:txBody>
                    <a:bodyPr/>
                    <a:lstStyle/>
                    <a:p>
                      <a:pPr algn="l" defTabSz="457200">
                        <a:defRPr>
                          <a:solidFill>
                            <a:srgbClr val="000000"/>
                          </a:solidFill>
                        </a:defRPr>
                      </a:pPr>
                      <a:r>
                        <a:rPr sz="2600">
                          <a:solidFill>
                            <a:srgbClr val="FFFFFF"/>
                          </a:solidFill>
                          <a:uFill>
                            <a:solidFill>
                              <a:srgbClr val="000000"/>
                            </a:solidFill>
                          </a:uFill>
                          <a:latin typeface="Times New Roman"/>
                          <a:ea typeface="Times New Roman"/>
                          <a:cs typeface="Times New Roman"/>
                          <a:sym typeface="Times New Roman"/>
                        </a:rPr>
                        <a:t>Project Title: Portable Solar Charger</a:t>
                      </a:r>
                    </a:p>
                  </a:txBody>
                  <a:tcPr marL="50800" marR="50800" marT="50800" marB="50800" anchor="ctr"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c hMerge="1">
                  <a:tcPr/>
                </a:tc>
                <a:tc hMerge="1">
                  <a:tcPr/>
                </a:tc>
              </a:tr>
              <a:tr h="2155749">
                <a:tc rowSpan="3">
                  <a:txBody>
                    <a:bodyPr/>
                    <a:lstStyle/>
                    <a:p>
                      <a:pPr algn="l" defTabSz="457200">
                        <a:defRPr>
                          <a:uFill>
                            <a:solidFill>
                              <a:srgbClr val="000000"/>
                            </a:solidFill>
                          </a:uFill>
                          <a:latin typeface="Times New Roman"/>
                          <a:ea typeface="Times New Roman"/>
                          <a:cs typeface="Times New Roman"/>
                          <a:sym typeface="Times New Roman"/>
                        </a:defRPr>
                      </a:pPr>
                      <a:r>
                        <a:t> </a:t>
                      </a:r>
                    </a:p>
                    <a:p>
                      <a:pPr marL="431221" indent="-374072" algn="l" defTabSz="457200">
                        <a:buSzPct val="100000"/>
                        <a:buAutoNum type="arabicPeriod" startAt="1"/>
                        <a:defRPr>
                          <a:uFill>
                            <a:solidFill>
                              <a:srgbClr val="000000"/>
                            </a:solidFill>
                          </a:uFill>
                          <a:latin typeface="Times New Roman"/>
                          <a:ea typeface="Times New Roman"/>
                          <a:cs typeface="Times New Roman"/>
                          <a:sym typeface="Times New Roman"/>
                        </a:defRPr>
                      </a:pPr>
                      <a:r>
                        <a:t>Sustainable Energy Solution</a:t>
                      </a:r>
                    </a:p>
                    <a:p>
                      <a:pPr algn="l" defTabSz="457200">
                        <a:defRPr>
                          <a:uFill>
                            <a:solidFill>
                              <a:srgbClr val="000000"/>
                            </a:solidFill>
                          </a:uFill>
                          <a:latin typeface="Times New Roman"/>
                          <a:ea typeface="Times New Roman"/>
                          <a:cs typeface="Times New Roman"/>
                          <a:sym typeface="Times New Roman"/>
                        </a:defRPr>
                      </a:pPr>
                    </a:p>
                    <a:p>
                      <a:pPr marL="431221" indent="-374072" algn="l" defTabSz="457200">
                        <a:buSzPct val="100000"/>
                        <a:buAutoNum type="arabicPeriod" startAt="2"/>
                        <a:defRPr>
                          <a:uFill>
                            <a:solidFill>
                              <a:srgbClr val="000000"/>
                            </a:solidFill>
                          </a:uFill>
                          <a:latin typeface="Times New Roman"/>
                          <a:ea typeface="Times New Roman"/>
                          <a:cs typeface="Times New Roman"/>
                          <a:sym typeface="Times New Roman"/>
                        </a:defRPr>
                      </a:pPr>
                      <a:r>
                        <a:t>Portability for Off-Grid Use</a:t>
                      </a:r>
                    </a:p>
                    <a:p>
                      <a:pPr algn="l" defTabSz="457200">
                        <a:defRPr>
                          <a:uFill>
                            <a:solidFill>
                              <a:srgbClr val="000000"/>
                            </a:solidFill>
                          </a:uFill>
                          <a:latin typeface="Times New Roman"/>
                          <a:ea typeface="Times New Roman"/>
                          <a:cs typeface="Times New Roman"/>
                          <a:sym typeface="Times New Roman"/>
                        </a:defRPr>
                      </a:pPr>
                    </a:p>
                    <a:p>
                      <a:pPr marL="431221" indent="-374072" algn="l" defTabSz="457200">
                        <a:buSzPct val="100000"/>
                        <a:buAutoNum type="arabicPeriod" startAt="3"/>
                        <a:defRPr>
                          <a:uFill>
                            <a:solidFill>
                              <a:srgbClr val="000000"/>
                            </a:solidFill>
                          </a:uFill>
                          <a:latin typeface="Times New Roman"/>
                          <a:ea typeface="Times New Roman"/>
                          <a:cs typeface="Times New Roman"/>
                          <a:sym typeface="Times New Roman"/>
                        </a:defRPr>
                      </a:pPr>
                      <a:r>
                        <a:t>Emergency Power</a:t>
                      </a:r>
                    </a:p>
                    <a:p>
                      <a:pPr algn="l" defTabSz="457200">
                        <a:defRPr>
                          <a:uFill>
                            <a:solidFill>
                              <a:srgbClr val="000000"/>
                            </a:solidFill>
                          </a:uFill>
                          <a:latin typeface="Times New Roman"/>
                          <a:ea typeface="Times New Roman"/>
                          <a:cs typeface="Times New Roman"/>
                          <a:sym typeface="Times New Roman"/>
                        </a:defRPr>
                      </a:pPr>
                    </a:p>
                    <a:p>
                      <a:pPr marL="431221" indent="-374072" algn="l" defTabSz="457200">
                        <a:buSzPct val="100000"/>
                        <a:buAutoNum type="arabicPeriod" startAt="4"/>
                        <a:defRPr>
                          <a:uFill>
                            <a:solidFill>
                              <a:srgbClr val="000000"/>
                            </a:solidFill>
                          </a:uFill>
                          <a:latin typeface="Times New Roman"/>
                          <a:ea typeface="Times New Roman"/>
                          <a:cs typeface="Times New Roman"/>
                          <a:sym typeface="Times New Roman"/>
                        </a:defRPr>
                      </a:pPr>
                      <a:r>
                        <a:t>Cost Savings</a:t>
                      </a:r>
                    </a:p>
                    <a:p>
                      <a:pPr algn="l" defTabSz="457200">
                        <a:defRPr>
                          <a:uFill>
                            <a:solidFill>
                              <a:srgbClr val="000000"/>
                            </a:solidFill>
                          </a:uFill>
                          <a:latin typeface="Times New Roman"/>
                          <a:ea typeface="Times New Roman"/>
                          <a:cs typeface="Times New Roman"/>
                          <a:sym typeface="Times New Roman"/>
                        </a:defRPr>
                      </a:pPr>
                    </a:p>
                    <a:p>
                      <a:pPr marL="431221" indent="-374072" algn="l" defTabSz="457200">
                        <a:buSzPct val="100000"/>
                        <a:buAutoNum type="arabicPeriod" startAt="5"/>
                        <a:defRPr>
                          <a:uFill>
                            <a:solidFill>
                              <a:srgbClr val="000000"/>
                            </a:solidFill>
                          </a:uFill>
                          <a:latin typeface="Times New Roman"/>
                          <a:ea typeface="Times New Roman"/>
                          <a:cs typeface="Times New Roman"/>
                          <a:sym typeface="Times New Roman"/>
                        </a:defRPr>
                      </a:pPr>
                      <a:r>
                        <a:t>Environmentally Friendly</a:t>
                      </a:r>
                    </a:p>
                    <a:p>
                      <a:pPr algn="l" defTabSz="457200">
                        <a:defRPr>
                          <a:uFill>
                            <a:solidFill>
                              <a:srgbClr val="000000"/>
                            </a:solidFill>
                          </a:uFill>
                          <a:latin typeface="Times New Roman"/>
                          <a:ea typeface="Times New Roman"/>
                          <a:cs typeface="Times New Roman"/>
                          <a:sym typeface="Times New Roman"/>
                        </a:defRPr>
                      </a:pPr>
                    </a:p>
                    <a:p>
                      <a:pPr marL="431221" indent="-374072" algn="l" defTabSz="457200">
                        <a:buSzPct val="100000"/>
                        <a:buAutoNum type="arabicPeriod" startAt="6"/>
                        <a:defRPr>
                          <a:uFill>
                            <a:solidFill>
                              <a:srgbClr val="000000"/>
                            </a:solidFill>
                          </a:uFill>
                          <a:latin typeface="Times New Roman"/>
                          <a:ea typeface="Times New Roman"/>
                          <a:cs typeface="Times New Roman"/>
                          <a:sym typeface="Times New Roman"/>
                        </a:defRPr>
                      </a:pPr>
                      <a:r>
                        <a:t>Support for Remote Areas</a:t>
                      </a:r>
                    </a:p>
                  </a:txBody>
                  <a:tcPr marL="50800" marR="50800" marT="50800" marB="50800" anchor="t"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c gridSpan="2">
                  <a:txBody>
                    <a:bodyPr/>
                    <a:lstStyle/>
                    <a:p>
                      <a:pPr algn="l" defTabSz="457200">
                        <a:defRPr>
                          <a:uFill>
                            <a:solidFill>
                              <a:srgbClr val="000000"/>
                            </a:solidFill>
                          </a:uFill>
                          <a:latin typeface="Times New Roman"/>
                          <a:ea typeface="Times New Roman"/>
                          <a:cs typeface="Times New Roman"/>
                          <a:sym typeface="Times New Roman"/>
                        </a:defRPr>
                      </a:pPr>
                      <a:r>
                        <a:t> </a:t>
                      </a:r>
                    </a:p>
                    <a:p>
                      <a:pPr marL="602671" indent="-374072" algn="l" defTabSz="457200">
                        <a:buSzPct val="100000"/>
                        <a:buAutoNum type="arabicPeriod" startAt="1"/>
                        <a:defRPr>
                          <a:uFill>
                            <a:solidFill>
                              <a:srgbClr val="000000"/>
                            </a:solidFill>
                          </a:uFill>
                          <a:latin typeface="Calibri"/>
                          <a:ea typeface="Calibri"/>
                          <a:cs typeface="Calibri"/>
                          <a:sym typeface="Calibri"/>
                        </a:defRPr>
                      </a:pPr>
                      <a:r>
                        <a:t>Solar Panels</a:t>
                      </a:r>
                      <a:endParaRPr>
                        <a:latin typeface="Times New Roman"/>
                        <a:ea typeface="Times New Roman"/>
                        <a:cs typeface="Times New Roman"/>
                        <a:sym typeface="Times New Roman"/>
                      </a:endParaRPr>
                    </a:p>
                    <a:p>
                      <a:pPr marL="602671" indent="-374072" algn="l" defTabSz="457200">
                        <a:buSzPct val="100000"/>
                        <a:buAutoNum type="arabicPeriod" startAt="1"/>
                        <a:defRPr>
                          <a:uFill>
                            <a:solidFill>
                              <a:srgbClr val="000000"/>
                            </a:solidFill>
                          </a:uFill>
                          <a:latin typeface="Calibri"/>
                          <a:ea typeface="Calibri"/>
                          <a:cs typeface="Calibri"/>
                          <a:sym typeface="Calibri"/>
                        </a:defRPr>
                      </a:pPr>
                      <a:r>
                        <a:t>Charge Controller</a:t>
                      </a:r>
                      <a:endParaRPr>
                        <a:latin typeface="Times New Roman"/>
                        <a:ea typeface="Times New Roman"/>
                        <a:cs typeface="Times New Roman"/>
                        <a:sym typeface="Times New Roman"/>
                      </a:endParaRPr>
                    </a:p>
                    <a:p>
                      <a:pPr marL="602671" indent="-374072" algn="l" defTabSz="457200">
                        <a:buSzPct val="100000"/>
                        <a:buAutoNum type="arabicPeriod" startAt="1"/>
                        <a:defRPr>
                          <a:uFill>
                            <a:solidFill>
                              <a:srgbClr val="000000"/>
                            </a:solidFill>
                          </a:uFill>
                          <a:latin typeface="Times New Roman"/>
                          <a:ea typeface="Times New Roman"/>
                          <a:cs typeface="Times New Roman"/>
                          <a:sym typeface="Times New Roman"/>
                        </a:defRPr>
                      </a:pPr>
                      <a:r>
                        <a:t>Battery (Optional in Some Designs)</a:t>
                      </a:r>
                    </a:p>
                    <a:p>
                      <a:pPr marL="602671" indent="-374072" algn="l" defTabSz="457200">
                        <a:buSzPct val="100000"/>
                        <a:buAutoNum type="arabicPeriod" startAt="1"/>
                        <a:defRPr>
                          <a:uFill>
                            <a:solidFill>
                              <a:srgbClr val="000000"/>
                            </a:solidFill>
                          </a:uFill>
                          <a:latin typeface="Times New Roman"/>
                          <a:ea typeface="Times New Roman"/>
                          <a:cs typeface="Times New Roman"/>
                          <a:sym typeface="Times New Roman"/>
                        </a:defRPr>
                      </a:pPr>
                      <a:r>
                        <a:t>Inverter</a:t>
                      </a:r>
                    </a:p>
                    <a:p>
                      <a:pPr marL="602671" indent="-374072" algn="l" defTabSz="457200">
                        <a:buSzPct val="100000"/>
                        <a:buAutoNum type="arabicPeriod" startAt="1"/>
                        <a:defRPr>
                          <a:uFill>
                            <a:solidFill>
                              <a:srgbClr val="000000"/>
                            </a:solidFill>
                          </a:uFill>
                          <a:latin typeface="Times New Roman"/>
                          <a:ea typeface="Times New Roman"/>
                          <a:cs typeface="Times New Roman"/>
                          <a:sym typeface="Times New Roman"/>
                        </a:defRPr>
                      </a:pPr>
                      <a:r>
                        <a:t>Output Ports and Connectors</a:t>
                      </a:r>
                    </a:p>
                    <a:p>
                      <a:pPr marL="602671" indent="-374072" algn="l" defTabSz="457200">
                        <a:buSzPct val="100000"/>
                        <a:buAutoNum type="arabicPeriod" startAt="1"/>
                        <a:defRPr>
                          <a:uFill>
                            <a:solidFill>
                              <a:srgbClr val="000000"/>
                            </a:solidFill>
                          </a:uFill>
                          <a:latin typeface="Times New Roman"/>
                          <a:ea typeface="Times New Roman"/>
                          <a:cs typeface="Times New Roman"/>
                          <a:sym typeface="Times New Roman"/>
                        </a:defRPr>
                      </a:pPr>
                      <a:r>
                        <a:t>Cables and Wiring</a:t>
                      </a:r>
                    </a:p>
                  </a:txBody>
                  <a:tcPr marL="50800" marR="50800" marT="50800" marB="50800" anchor="t"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c hMerge="1">
                  <a:tcPr/>
                </a:tc>
                <a:tc gridSpan="2" rowSpan="2">
                  <a:txBody>
                    <a:bodyPr/>
                    <a:lstStyle/>
                    <a:p>
                      <a:pPr defTabSz="457200">
                        <a:defRPr sz="1500">
                          <a:uFill>
                            <a:solidFill>
                              <a:srgbClr val="000000"/>
                            </a:solidFill>
                          </a:uFill>
                          <a:latin typeface="Times New Roman"/>
                          <a:ea typeface="Times New Roman"/>
                          <a:cs typeface="Times New Roman"/>
                          <a:sym typeface="Times New Roman"/>
                        </a:defRPr>
                      </a:pPr>
                    </a:p>
                    <a:p>
                      <a:pPr algn="l" defTabSz="457200">
                        <a:defRPr b="1" sz="1500">
                          <a:uFill>
                            <a:solidFill>
                              <a:srgbClr val="000000"/>
                            </a:solidFill>
                          </a:uFill>
                          <a:latin typeface="Times New Roman"/>
                          <a:ea typeface="Times New Roman"/>
                          <a:cs typeface="Times New Roman"/>
                          <a:sym typeface="Times New Roman"/>
                        </a:defRPr>
                      </a:pPr>
                      <a:r>
                        <a:t>Subject: We Value Your Feedback!</a:t>
                      </a:r>
                    </a:p>
                    <a:p>
                      <a:pPr algn="l" defTabSz="457200">
                        <a:defRPr b="1" sz="1500">
                          <a:uFill>
                            <a:solidFill>
                              <a:srgbClr val="000000"/>
                            </a:solidFill>
                          </a:uFill>
                          <a:latin typeface="Times New Roman"/>
                          <a:ea typeface="Times New Roman"/>
                          <a:cs typeface="Times New Roman"/>
                          <a:sym typeface="Times New Roman"/>
                        </a:defRPr>
                      </a:pPr>
                      <a:r>
                        <a:t>Dear [Customer's Name],</a:t>
                      </a:r>
                    </a:p>
                    <a:p>
                      <a:pPr algn="l" defTabSz="457200">
                        <a:defRPr sz="1500">
                          <a:uFill>
                            <a:solidFill>
                              <a:srgbClr val="000000"/>
                            </a:solidFill>
                          </a:uFill>
                          <a:latin typeface="Times New Roman"/>
                          <a:ea typeface="Times New Roman"/>
                          <a:cs typeface="Times New Roman"/>
                          <a:sym typeface="Times New Roman"/>
                        </a:defRPr>
                      </a:pPr>
                      <a:r>
                        <a:t>Thank you for choosing our portable solar charger! We’d love to hear how it’s working for you. Are you finding it helpful, and is there anything we can improve?</a:t>
                      </a:r>
                    </a:p>
                    <a:p>
                      <a:pPr algn="l" defTabSz="457200">
                        <a:defRPr sz="1500">
                          <a:uFill>
                            <a:solidFill>
                              <a:srgbClr val="000000"/>
                            </a:solidFill>
                          </a:uFill>
                          <a:latin typeface="Times New Roman"/>
                          <a:ea typeface="Times New Roman"/>
                          <a:cs typeface="Times New Roman"/>
                          <a:sym typeface="Times New Roman"/>
                        </a:defRPr>
                      </a:pPr>
                      <a:r>
                        <a:t>Your feedback helps us enhance our products and service. Share your thoughts or leave a quick review [here: link].</a:t>
                      </a:r>
                    </a:p>
                    <a:p>
                      <a:pPr algn="l" defTabSz="457200">
                        <a:defRPr sz="1500">
                          <a:uFill>
                            <a:solidFill>
                              <a:srgbClr val="000000"/>
                            </a:solidFill>
                          </a:uFill>
                          <a:latin typeface="Times New Roman"/>
                          <a:ea typeface="Times New Roman"/>
                          <a:cs typeface="Times New Roman"/>
                          <a:sym typeface="Times New Roman"/>
                        </a:defRPr>
                      </a:pPr>
                      <a:r>
                        <a:t>Need support? Contact us anytime at [email/phone].</a:t>
                      </a:r>
                    </a:p>
                    <a:p>
                      <a:pPr algn="l" defTabSz="457200">
                        <a:defRPr sz="1500">
                          <a:uFill>
                            <a:solidFill>
                              <a:srgbClr val="000000"/>
                            </a:solidFill>
                          </a:uFill>
                          <a:latin typeface="Times New Roman"/>
                          <a:ea typeface="Times New Roman"/>
                          <a:cs typeface="Times New Roman"/>
                          <a:sym typeface="Times New Roman"/>
                        </a:defRPr>
                      </a:pPr>
                      <a:r>
                        <a:t>Thank you for powering with us!</a:t>
                      </a:r>
                    </a:p>
                    <a:p>
                      <a:pPr algn="l" defTabSz="457200">
                        <a:defRPr sz="1500">
                          <a:uFill>
                            <a:solidFill>
                              <a:srgbClr val="000000"/>
                            </a:solidFill>
                          </a:uFill>
                          <a:latin typeface="Times New Roman"/>
                          <a:ea typeface="Times New Roman"/>
                          <a:cs typeface="Times New Roman"/>
                          <a:sym typeface="Times New Roman"/>
                        </a:defRPr>
                      </a:pPr>
                      <a:r>
                        <a:t>Warm regards,</a:t>
                      </a:r>
                      <a:br/>
                      <a:r>
                        <a:t>[Your Name]</a:t>
                      </a:r>
                      <a:br/>
                      <a:r>
                        <a:t>[Your Company Name]</a:t>
                      </a:r>
                    </a:p>
                  </a:txBody>
                  <a:tcPr marL="50800" marR="50800" marT="50800" marB="50800" anchor="t"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c rowSpan="2" hMerge="1">
                  <a:tcPr/>
                </a:tc>
              </a:tr>
              <a:tr h="758749">
                <a:tc vMerge="1">
                  <a:tcPr/>
                </a:tc>
                <a:tc gridSpan="2" rowSpan="3">
                  <a:txBody>
                    <a:bodyPr/>
                    <a:lstStyle/>
                    <a:p>
                      <a:pPr algn="l" defTabSz="457200">
                        <a:defRPr sz="1700">
                          <a:uFill>
                            <a:solidFill>
                              <a:srgbClr val="000000"/>
                            </a:solidFill>
                          </a:uFill>
                          <a:latin typeface="Times New Roman"/>
                          <a:ea typeface="Times New Roman"/>
                          <a:cs typeface="Times New Roman"/>
                          <a:sym typeface="Times New Roman"/>
                        </a:defRPr>
                      </a:pPr>
                    </a:p>
                    <a:p>
                      <a:pPr algn="l" defTabSz="457200">
                        <a:defRPr sz="1700">
                          <a:uFill>
                            <a:solidFill>
                              <a:srgbClr val="000000"/>
                            </a:solidFill>
                          </a:uFill>
                          <a:latin typeface="Times New Roman"/>
                          <a:ea typeface="Times New Roman"/>
                          <a:cs typeface="Times New Roman"/>
                          <a:sym typeface="Times New Roman"/>
                        </a:defRPr>
                      </a:pPr>
                    </a:p>
                    <a:p>
                      <a:pPr marL="581890" indent="-353289" algn="l" defTabSz="457200">
                        <a:buSzPct val="100000"/>
                        <a:buAutoNum type="arabicPeriod" startAt="1"/>
                        <a:defRPr sz="1700">
                          <a:uFill>
                            <a:solidFill>
                              <a:srgbClr val="000000"/>
                            </a:solidFill>
                          </a:uFill>
                          <a:latin typeface="Times New Roman"/>
                          <a:ea typeface="Times New Roman"/>
                          <a:cs typeface="Times New Roman"/>
                          <a:sym typeface="Times New Roman"/>
                        </a:defRPr>
                      </a:pPr>
                      <a:r>
                        <a:t>Panels can be folded into a compact form for easy transport.</a:t>
                      </a:r>
                    </a:p>
                    <a:p>
                      <a:pPr algn="l" defTabSz="457200">
                        <a:defRPr sz="1700">
                          <a:uFill>
                            <a:solidFill>
                              <a:srgbClr val="000000"/>
                            </a:solidFill>
                          </a:uFill>
                          <a:latin typeface="Times New Roman"/>
                          <a:ea typeface="Times New Roman"/>
                          <a:cs typeface="Times New Roman"/>
                          <a:sym typeface="Times New Roman"/>
                        </a:defRPr>
                      </a:pPr>
                    </a:p>
                    <a:p>
                      <a:pPr marL="552450" indent="-323850" algn="l" defTabSz="457200">
                        <a:spcBef>
                          <a:spcPts val="500"/>
                        </a:spcBef>
                        <a:buSzPct val="100000"/>
                        <a:buAutoNum type="arabicPeriod" startAt="2"/>
                        <a:defRPr sz="1700">
                          <a:uFill>
                            <a:solidFill>
                              <a:srgbClr val="000000"/>
                            </a:solidFill>
                          </a:uFill>
                          <a:latin typeface="Times New Roman"/>
                          <a:ea typeface="Times New Roman"/>
                          <a:cs typeface="Times New Roman"/>
                          <a:sym typeface="Times New Roman"/>
                        </a:defRPr>
                      </a:pPr>
                      <a:r>
                        <a:t>Panels are often made with scratch-resistant and water-resistant materials.</a:t>
                      </a:r>
                    </a:p>
                    <a:p>
                      <a:pPr algn="l" defTabSz="457200">
                        <a:spcBef>
                          <a:spcPts val="500"/>
                        </a:spcBef>
                        <a:defRPr sz="1700">
                          <a:uFill>
                            <a:solidFill>
                              <a:srgbClr val="000000"/>
                            </a:solidFill>
                          </a:uFill>
                          <a:latin typeface="Times New Roman"/>
                          <a:ea typeface="Times New Roman"/>
                          <a:cs typeface="Times New Roman"/>
                          <a:sym typeface="Times New Roman"/>
                        </a:defRPr>
                      </a:pPr>
                    </a:p>
                    <a:p>
                      <a:pPr marL="552450" indent="-323850" algn="l" defTabSz="457200">
                        <a:spcBef>
                          <a:spcPts val="500"/>
                        </a:spcBef>
                        <a:buSzPct val="100000"/>
                        <a:buAutoNum type="arabicPeriod" startAt="3"/>
                        <a:defRPr sz="1700">
                          <a:uFill>
                            <a:solidFill>
                              <a:srgbClr val="000000"/>
                            </a:solidFill>
                          </a:uFill>
                          <a:latin typeface="Times New Roman"/>
                          <a:ea typeface="Times New Roman"/>
                          <a:cs typeface="Times New Roman"/>
                          <a:sym typeface="Times New Roman"/>
                        </a:defRPr>
                      </a:pPr>
                      <a:r>
                        <a:t>Up to 25% efficiency in direct sunlight.</a:t>
                      </a:r>
                    </a:p>
                    <a:p>
                      <a:pPr algn="l" defTabSz="457200">
                        <a:spcBef>
                          <a:spcPts val="500"/>
                        </a:spcBef>
                        <a:defRPr sz="1700">
                          <a:uFill>
                            <a:solidFill>
                              <a:srgbClr val="000000"/>
                            </a:solidFill>
                          </a:uFill>
                          <a:latin typeface="Times New Roman"/>
                          <a:ea typeface="Times New Roman"/>
                          <a:cs typeface="Times New Roman"/>
                          <a:sym typeface="Times New Roman"/>
                        </a:defRPr>
                      </a:pPr>
                    </a:p>
                    <a:p>
                      <a:pPr marL="552450" indent="-323850" algn="l" defTabSz="457200">
                        <a:spcBef>
                          <a:spcPts val="500"/>
                        </a:spcBef>
                        <a:buSzPct val="100000"/>
                        <a:buAutoNum type="arabicPeriod" startAt="4"/>
                        <a:defRPr sz="1700">
                          <a:uFill>
                            <a:solidFill>
                              <a:srgbClr val="000000"/>
                            </a:solidFill>
                          </a:uFill>
                          <a:latin typeface="Times New Roman"/>
                          <a:ea typeface="Times New Roman"/>
                          <a:cs typeface="Times New Roman"/>
                          <a:sym typeface="Times New Roman"/>
                        </a:defRPr>
                      </a:pPr>
                      <a:r>
                        <a:t>built with recyclable components.</a:t>
                      </a:r>
                    </a:p>
                  </a:txBody>
                  <a:tcPr marL="50800" marR="50800" marT="50800" marB="50800" anchor="t"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c rowSpan="3" hMerge="1">
                  <a:tcPr/>
                </a:tc>
                <a:tc gridSpan="2" vMerge="1">
                  <a:tcPr/>
                </a:tc>
                <a:tc hMerge="1" vMerge="1">
                  <a:tcPr/>
                </a:tc>
              </a:tr>
              <a:tr h="1650964">
                <a:tc vMerge="1">
                  <a:tcPr/>
                </a:tc>
                <a:tc gridSpan="2" vMerge="1">
                  <a:tcPr/>
                </a:tc>
                <a:tc hMerge="1" vMerge="1">
                  <a:tcPr/>
                </a:tc>
                <a:tc gridSpan="2" rowSpan="3">
                  <a:txBody>
                    <a:bodyPr/>
                    <a:lstStyle/>
                    <a:p>
                      <a:pPr defTabSz="457200">
                        <a:defRPr sz="1000">
                          <a:uFill>
                            <a:solidFill>
                              <a:srgbClr val="000000"/>
                            </a:solidFill>
                          </a:uFill>
                          <a:latin typeface="Times New Roman"/>
                          <a:ea typeface="Times New Roman"/>
                          <a:cs typeface="Times New Roman"/>
                          <a:sym typeface="Times New Roman"/>
                        </a:defRPr>
                      </a:pPr>
                    </a:p>
                    <a:p>
                      <a:pPr marL="266700" indent="-266700" defTabSz="12700">
                        <a:lnSpc>
                          <a:spcPct val="135000"/>
                        </a:lnSpc>
                        <a:spcBef>
                          <a:spcPts val="1200"/>
                        </a:spcBef>
                        <a:tabLst>
                          <a:tab pos="165100" algn="r"/>
                          <a:tab pos="266700" algn="l"/>
                        </a:tabLst>
                        <a:defRPr sz="1000">
                          <a:latin typeface="+mn-lt"/>
                          <a:ea typeface="+mn-ea"/>
                          <a:cs typeface="+mn-cs"/>
                          <a:sym typeface="Helvetica"/>
                        </a:defRPr>
                      </a:pPr>
                      <a:r>
                        <a:t>  </a:t>
                      </a:r>
                      <a:r>
                        <a:rPr>
                          <a:latin typeface="Times New Roman"/>
                          <a:ea typeface="Times New Roman"/>
                          <a:cs typeface="Times New Roman"/>
                          <a:sym typeface="Times New Roman"/>
                        </a:rPr>
                        <a:t>1.	</a:t>
                      </a:r>
                      <a:r>
                        <a:rPr b="1"/>
                        <a:t>Proven Efficiency</a:t>
                      </a:r>
                      <a:r>
                        <a:t>: The current design meets energy generation and storage requirements effectively, ensuring its practicality.</a:t>
                      </a:r>
                    </a:p>
                    <a:p>
                      <a:pPr marL="266700" indent="-266700" defTabSz="12700">
                        <a:lnSpc>
                          <a:spcPct val="135000"/>
                        </a:lnSpc>
                        <a:spcBef>
                          <a:spcPts val="1200"/>
                        </a:spcBef>
                        <a:tabLst>
                          <a:tab pos="165100" algn="r"/>
                          <a:tab pos="266700" algn="l"/>
                        </a:tabLst>
                        <a:defRPr sz="1000">
                          <a:latin typeface="Times New Roman"/>
                          <a:ea typeface="Times New Roman"/>
                          <a:cs typeface="Times New Roman"/>
                          <a:sym typeface="Times New Roman"/>
                        </a:defRPr>
                      </a:pPr>
                      <a:r>
                        <a:t>	2.	</a:t>
                      </a:r>
                      <a:r>
                        <a:rPr b="1">
                          <a:latin typeface="+mn-lt"/>
                          <a:ea typeface="+mn-ea"/>
                          <a:cs typeface="+mn-cs"/>
                          <a:sym typeface="Helvetica"/>
                        </a:rPr>
                        <a:t>Reliability</a:t>
                      </a:r>
                      <a:r>
                        <a:rPr>
                          <a:latin typeface="+mn-lt"/>
                          <a:ea typeface="+mn-ea"/>
                          <a:cs typeface="+mn-cs"/>
                          <a:sym typeface="Helvetica"/>
                        </a:rPr>
                        <a:t>: Existing design components have been tested under varying conditions, demonstrating consistent performance.</a:t>
                      </a:r>
                      <a:endParaRPr>
                        <a:latin typeface="+mn-lt"/>
                        <a:ea typeface="+mn-ea"/>
                        <a:cs typeface="+mn-cs"/>
                        <a:sym typeface="Helvetica"/>
                      </a:endParaRPr>
                    </a:p>
                    <a:p>
                      <a:pPr marL="266700" indent="-266700" defTabSz="12700">
                        <a:lnSpc>
                          <a:spcPct val="135000"/>
                        </a:lnSpc>
                        <a:spcBef>
                          <a:spcPts val="1200"/>
                        </a:spcBef>
                        <a:tabLst>
                          <a:tab pos="165100" algn="r"/>
                          <a:tab pos="266700" algn="l"/>
                        </a:tabLst>
                        <a:defRPr sz="1000">
                          <a:latin typeface="Times New Roman"/>
                          <a:ea typeface="Times New Roman"/>
                          <a:cs typeface="Times New Roman"/>
                          <a:sym typeface="Times New Roman"/>
                        </a:defRPr>
                      </a:pPr>
                      <a:r>
                        <a:t>	3.	</a:t>
                      </a:r>
                      <a:r>
                        <a:rPr b="1">
                          <a:latin typeface="+mn-lt"/>
                          <a:ea typeface="+mn-ea"/>
                          <a:cs typeface="+mn-cs"/>
                          <a:sym typeface="Helvetica"/>
                        </a:rPr>
                        <a:t>Scalability</a:t>
                      </a:r>
                      <a:r>
                        <a:rPr>
                          <a:latin typeface="+mn-lt"/>
                          <a:ea typeface="+mn-ea"/>
                          <a:cs typeface="+mn-cs"/>
                          <a:sym typeface="Helvetica"/>
                        </a:rPr>
                        <a:t>: The design supports future enhancements, such as increased storage capacity or advanced solar panels.</a:t>
                      </a:r>
                      <a:endParaRPr>
                        <a:latin typeface="+mn-lt"/>
                        <a:ea typeface="+mn-ea"/>
                        <a:cs typeface="+mn-cs"/>
                        <a:sym typeface="Helvetica"/>
                      </a:endParaRPr>
                    </a:p>
                    <a:p>
                      <a:pPr marL="266700" indent="-266700" defTabSz="12700">
                        <a:lnSpc>
                          <a:spcPct val="135000"/>
                        </a:lnSpc>
                        <a:spcBef>
                          <a:spcPts val="1200"/>
                        </a:spcBef>
                        <a:tabLst>
                          <a:tab pos="165100" algn="r"/>
                          <a:tab pos="266700" algn="l"/>
                        </a:tabLst>
                        <a:defRPr sz="1000">
                          <a:latin typeface="+mn-lt"/>
                          <a:ea typeface="+mn-ea"/>
                          <a:cs typeface="+mn-cs"/>
                          <a:sym typeface="Helvetica"/>
                        </a:defRPr>
                      </a:pPr>
                      <a:r>
                        <a:t>   </a:t>
                      </a:r>
                      <a:r>
                        <a:rPr>
                          <a:latin typeface="Times New Roman"/>
                          <a:ea typeface="Times New Roman"/>
                          <a:cs typeface="Times New Roman"/>
                          <a:sym typeface="Times New Roman"/>
                        </a:rPr>
                        <a:t>4.	</a:t>
                      </a:r>
                      <a:r>
                        <a:rPr b="1"/>
                        <a:t>Cost-Effectiveness</a:t>
                      </a:r>
                      <a:r>
                        <a:t>: Redesigning may lead to unnecessary expenditure on research, development, and prototyping.</a:t>
                      </a:r>
                    </a:p>
                    <a:p>
                      <a:pPr marL="266700" indent="-266700" defTabSz="12700">
                        <a:lnSpc>
                          <a:spcPct val="135000"/>
                        </a:lnSpc>
                        <a:spcBef>
                          <a:spcPts val="1200"/>
                        </a:spcBef>
                        <a:tabLst>
                          <a:tab pos="165100" algn="r"/>
                          <a:tab pos="266700" algn="l"/>
                        </a:tabLst>
                        <a:defRPr sz="1000">
                          <a:latin typeface="Times New Roman"/>
                          <a:ea typeface="Times New Roman"/>
                          <a:cs typeface="Times New Roman"/>
                          <a:sym typeface="Times New Roman"/>
                        </a:defRPr>
                      </a:pPr>
                      <a:r>
                        <a:t>	5.	</a:t>
                      </a:r>
                      <a:r>
                        <a:rPr b="1">
                          <a:latin typeface="+mn-lt"/>
                          <a:ea typeface="+mn-ea"/>
                          <a:cs typeface="+mn-cs"/>
                          <a:sym typeface="Helvetica"/>
                        </a:rPr>
                        <a:t>Resource Utilization</a:t>
                      </a:r>
                      <a:r>
                        <a:rPr>
                          <a:latin typeface="+mn-lt"/>
                          <a:ea typeface="+mn-ea"/>
                          <a:cs typeface="+mn-cs"/>
                          <a:sym typeface="Helvetica"/>
                        </a:rPr>
                        <a:t>: Retaining the current design maximizes the return on investment in existing materials and resources.</a:t>
                      </a:r>
                      <a:endParaRPr>
                        <a:latin typeface="+mn-lt"/>
                        <a:ea typeface="+mn-ea"/>
                        <a:cs typeface="+mn-cs"/>
                        <a:sym typeface="Helvetica"/>
                      </a:endParaRPr>
                    </a:p>
                    <a:p>
                      <a:pPr marL="266700" indent="-266700" defTabSz="12700">
                        <a:lnSpc>
                          <a:spcPct val="135000"/>
                        </a:lnSpc>
                        <a:spcBef>
                          <a:spcPts val="1200"/>
                        </a:spcBef>
                        <a:tabLst>
                          <a:tab pos="165100" algn="r"/>
                          <a:tab pos="266700" algn="l"/>
                        </a:tabLst>
                        <a:defRPr sz="1000">
                          <a:latin typeface="Times New Roman"/>
                          <a:ea typeface="Times New Roman"/>
                          <a:cs typeface="Times New Roman"/>
                          <a:sym typeface="Times New Roman"/>
                        </a:defRPr>
                      </a:pPr>
                      <a:r>
                        <a:t>	6.	</a:t>
                      </a:r>
                      <a:r>
                        <a:rPr b="1">
                          <a:latin typeface="+mn-lt"/>
                          <a:ea typeface="+mn-ea"/>
                          <a:cs typeface="+mn-cs"/>
                          <a:sym typeface="Helvetica"/>
                        </a:rPr>
                        <a:t>Maintenance Economy</a:t>
                      </a:r>
                      <a:r>
                        <a:rPr>
                          <a:latin typeface="+mn-lt"/>
                          <a:ea typeface="+mn-ea"/>
                          <a:cs typeface="+mn-cs"/>
                          <a:sym typeface="Helvetica"/>
                        </a:rPr>
                        <a:t>: The design allows for cost-efficient maintenance, minimizing long-term financial burden.</a:t>
                      </a:r>
                      <a:endParaRPr>
                        <a:latin typeface="+mn-lt"/>
                        <a:ea typeface="+mn-ea"/>
                        <a:cs typeface="+mn-cs"/>
                        <a:sym typeface="Helvetica"/>
                      </a:endParaRPr>
                    </a:p>
                    <a:p>
                      <a:pPr marL="381000" indent="-381000" defTabSz="12700">
                        <a:lnSpc>
                          <a:spcPct val="135000"/>
                        </a:lnSpc>
                        <a:spcBef>
                          <a:spcPts val="1200"/>
                        </a:spcBef>
                        <a:tabLst>
                          <a:tab pos="279400" algn="r"/>
                          <a:tab pos="381000" algn="l"/>
                        </a:tabLst>
                        <a:defRPr sz="1000">
                          <a:latin typeface="+mn-lt"/>
                          <a:ea typeface="+mn-ea"/>
                          <a:cs typeface="+mn-cs"/>
                          <a:sym typeface="Helvetica"/>
                        </a:defRPr>
                      </a:pPr>
                      <a:r>
                        <a:t>   </a:t>
                      </a:r>
                      <a:r>
                        <a:rPr>
                          <a:latin typeface="Times New Roman"/>
                          <a:ea typeface="Times New Roman"/>
                          <a:cs typeface="Times New Roman"/>
                          <a:sym typeface="Times New Roman"/>
                        </a:rPr>
                        <a:t>7.	     </a:t>
                      </a:r>
                      <a:r>
                        <a:rPr b="1"/>
                        <a:t>Time-Saving</a:t>
                      </a:r>
                      <a:r>
                        <a:t>: Redesigning could delay implementation, postponing the benefits of solar charging solutions.</a:t>
                      </a:r>
                    </a:p>
                    <a:p>
                      <a:pPr marL="381000" indent="-381000" defTabSz="12700">
                        <a:lnSpc>
                          <a:spcPct val="135000"/>
                        </a:lnSpc>
                        <a:spcBef>
                          <a:spcPts val="1200"/>
                        </a:spcBef>
                        <a:tabLst>
                          <a:tab pos="279400" algn="r"/>
                          <a:tab pos="381000" algn="l"/>
                        </a:tabLst>
                        <a:defRPr sz="1000">
                          <a:latin typeface="+mn-lt"/>
                          <a:ea typeface="+mn-ea"/>
                          <a:cs typeface="+mn-cs"/>
                          <a:sym typeface="Helvetica"/>
                        </a:defRPr>
                      </a:pPr>
                      <a:r>
                        <a:t>    </a:t>
                      </a:r>
                      <a:r>
                        <a:rPr>
                          <a:latin typeface="Times New Roman"/>
                          <a:ea typeface="Times New Roman"/>
                          <a:cs typeface="Times New Roman"/>
                          <a:sym typeface="Times New Roman"/>
                        </a:rPr>
                        <a:t>8.	    </a:t>
                      </a:r>
                      <a:r>
                        <a:rPr b="1"/>
                        <a:t>Deadline Constraints</a:t>
                      </a:r>
                      <a:r>
                        <a:t>: Retaining the design ensures the project stays on schedule and meets pre-set milestones.</a:t>
                      </a:r>
                    </a:p>
                  </a:txBody>
                  <a:tcPr marL="50800" marR="50800" marT="50800" marB="50800" anchor="t"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c rowSpan="3" hMerge="1">
                  <a:tcPr/>
                </a:tc>
              </a:tr>
              <a:tr h="1650964">
                <a:tc rowSpan="2">
                  <a:txBody>
                    <a:bodyPr/>
                    <a:lstStyle/>
                    <a:p>
                      <a:pPr defTabSz="457200">
                        <a:defRPr sz="1700">
                          <a:uFill>
                            <a:solidFill>
                              <a:srgbClr val="000000"/>
                            </a:solidFill>
                          </a:uFill>
                          <a:latin typeface="Times New Roman"/>
                          <a:ea typeface="Times New Roman"/>
                          <a:cs typeface="Times New Roman"/>
                          <a:sym typeface="Times New Roman"/>
                        </a:defRPr>
                      </a:pPr>
                    </a:p>
                    <a:p>
                      <a:pPr algn="l" defTabSz="457200">
                        <a:defRPr sz="1700">
                          <a:uFill>
                            <a:solidFill>
                              <a:srgbClr val="000000"/>
                            </a:solidFill>
                          </a:uFill>
                          <a:latin typeface="Times New Roman"/>
                          <a:ea typeface="Times New Roman"/>
                          <a:cs typeface="Times New Roman"/>
                          <a:sym typeface="Times New Roman"/>
                        </a:defRPr>
                      </a:pPr>
                      <a:r>
                        <a:t>1.   Camping, hiking, or other outdoor activities.</a:t>
                      </a:r>
                    </a:p>
                    <a:p>
                      <a:pPr algn="l" defTabSz="457200">
                        <a:defRPr sz="1700">
                          <a:uFill>
                            <a:solidFill>
                              <a:srgbClr val="000000"/>
                            </a:solidFill>
                          </a:uFill>
                          <a:latin typeface="Times New Roman"/>
                          <a:ea typeface="Times New Roman"/>
                          <a:cs typeface="Times New Roman"/>
                          <a:sym typeface="Times New Roman"/>
                        </a:defRPr>
                      </a:pPr>
                      <a:r>
                        <a:t>2.   Emergency preparedness and disaster relief.</a:t>
                      </a:r>
                    </a:p>
                    <a:p>
                      <a:pPr algn="l" defTabSz="457200">
                        <a:defRPr sz="1700">
                          <a:uFill>
                            <a:solidFill>
                              <a:srgbClr val="000000"/>
                            </a:solidFill>
                          </a:uFill>
                          <a:latin typeface="Times New Roman"/>
                          <a:ea typeface="Times New Roman"/>
                          <a:cs typeface="Times New Roman"/>
                          <a:sym typeface="Times New Roman"/>
                        </a:defRPr>
                      </a:pPr>
                      <a:r>
                        <a:t>3.   Remote work or travel in areas without reliable power.</a:t>
                      </a:r>
                    </a:p>
                    <a:p>
                      <a:pPr algn="l" defTabSz="457200">
                        <a:defRPr sz="1700">
                          <a:uFill>
                            <a:solidFill>
                              <a:srgbClr val="000000"/>
                            </a:solidFill>
                          </a:uFill>
                          <a:latin typeface="Times New Roman"/>
                          <a:ea typeface="Times New Roman"/>
                          <a:cs typeface="Times New Roman"/>
                          <a:sym typeface="Times New Roman"/>
                        </a:defRPr>
                      </a:pPr>
                    </a:p>
                  </a:txBody>
                  <a:tcPr marL="50800" marR="50800" marT="50800" marB="50800" anchor="t"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c gridSpan="2" vMerge="1">
                  <a:tcPr/>
                </a:tc>
                <a:tc hMerge="1" vMerge="1">
                  <a:tcPr/>
                </a:tc>
                <a:tc gridSpan="2" vMerge="1">
                  <a:tcPr/>
                </a:tc>
                <a:tc hMerge="1" vMerge="1">
                  <a:tcPr/>
                </a:tc>
              </a:tr>
              <a:tr h="1650964">
                <a:tc vMerge="1">
                  <a:tcPr/>
                </a:tc>
                <a:tc gridSpan="2">
                  <a:txBody>
                    <a:bodyPr/>
                    <a:lstStyle/>
                    <a:p>
                      <a:pPr algn="l" defTabSz="457200">
                        <a:defRPr sz="1300">
                          <a:uFill>
                            <a:solidFill>
                              <a:srgbClr val="000000"/>
                            </a:solidFill>
                          </a:uFill>
                          <a:latin typeface="Times New Roman"/>
                          <a:ea typeface="Times New Roman"/>
                          <a:cs typeface="Times New Roman"/>
                          <a:sym typeface="Times New Roman"/>
                        </a:defRPr>
                      </a:pPr>
                    </a:p>
                    <a:p>
                      <a:pPr algn="l" defTabSz="457200">
                        <a:defRPr i="1" sz="1300">
                          <a:uFill>
                            <a:solidFill>
                              <a:srgbClr val="000000"/>
                            </a:solidFill>
                          </a:uFill>
                          <a:latin typeface="Times New Roman"/>
                          <a:ea typeface="Times New Roman"/>
                          <a:cs typeface="Times New Roman"/>
                          <a:sym typeface="Times New Roman"/>
                        </a:defRPr>
                      </a:pPr>
                      <a:r>
                        <a:t>"The TechEvolve Portable charger was a lifesaver on my camping trip! Its foldable design made it easy to carry, and the solar panels charged my phone and power bank efficiently, even on cloudy days. I appreciated the multiple USB ports for charging several devices at once. The charger is durable and perfect for outdoor adventures. Highly recommend it for anyone needing reliable power on the go!"</a:t>
                      </a:r>
                    </a:p>
                  </a:txBody>
                  <a:tcPr marL="50800" marR="50800" marT="50800" marB="50800" anchor="t" anchorCtr="0" horzOverflow="overflow">
                    <a:lnL w="28575">
                      <a:solidFill>
                        <a:srgbClr val="000000"/>
                      </a:solidFill>
                      <a:miter lim="400000"/>
                    </a:lnL>
                    <a:lnR w="28575">
                      <a:solidFill>
                        <a:srgbClr val="000000"/>
                      </a:solidFill>
                      <a:miter lim="400000"/>
                    </a:lnR>
                    <a:lnT w="28575">
                      <a:solidFill>
                        <a:srgbClr val="000000"/>
                      </a:solidFill>
                      <a:miter lim="400000"/>
                    </a:lnT>
                    <a:lnB w="28575">
                      <a:solidFill>
                        <a:srgbClr val="000000"/>
                      </a:solidFill>
                      <a:miter lim="400000"/>
                    </a:lnB>
                  </a:tcPr>
                </a:tc>
                <a:tc hMerge="1">
                  <a:tcPr/>
                </a:tc>
                <a:tc gridSpan="2" vMerge="1">
                  <a:tcPr/>
                </a:tc>
                <a:tc hMerge="1" vMerge="1">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CONTRIBUTION BY EACH MEMBERS…"/>
          <p:cNvSpPr txBox="1"/>
          <p:nvPr/>
        </p:nvSpPr>
        <p:spPr>
          <a:xfrm>
            <a:off x="209089" y="570635"/>
            <a:ext cx="5765014" cy="420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600">
                <a:solidFill>
                  <a:srgbClr val="FFFFFF"/>
                </a:solidFill>
              </a:defRPr>
            </a:pPr>
            <a:r>
              <a:t>CONTRIBUTION BY EACH MEMBERS</a:t>
            </a:r>
          </a:p>
          <a:p>
            <a:pPr marL="312820" indent="-312820">
              <a:buSzPct val="75000"/>
              <a:buChar char="•"/>
              <a:defRPr sz="2600">
                <a:solidFill>
                  <a:srgbClr val="FFFFFF"/>
                </a:solidFill>
              </a:defRPr>
            </a:pPr>
            <a:r>
              <a:t>SHUBH: Technical work </a:t>
            </a:r>
          </a:p>
          <a:p>
            <a:pPr marL="312820" indent="-312820">
              <a:buSzPct val="75000"/>
              <a:buChar char="•"/>
              <a:defRPr sz="2600">
                <a:solidFill>
                  <a:srgbClr val="FFFFFF"/>
                </a:solidFill>
              </a:defRPr>
            </a:pPr>
            <a:r>
              <a:t>RISHI: Material work</a:t>
            </a:r>
          </a:p>
          <a:p>
            <a:pPr marL="312820" indent="-312820">
              <a:buSzPct val="75000"/>
              <a:buChar char="•"/>
              <a:defRPr sz="2600">
                <a:solidFill>
                  <a:srgbClr val="FFFFFF"/>
                </a:solidFill>
              </a:defRPr>
            </a:pPr>
            <a:r>
              <a:t>MADINA: Research work</a:t>
            </a:r>
          </a:p>
          <a:p>
            <a:pPr marL="312820" indent="-312820">
              <a:buSzPct val="75000"/>
              <a:buChar char="•"/>
              <a:defRPr sz="2600">
                <a:solidFill>
                  <a:srgbClr val="FFFFFF"/>
                </a:solidFill>
              </a:defRPr>
            </a:pPr>
            <a:r>
              <a:t>SINDHUJA: Research work</a:t>
            </a:r>
          </a:p>
        </p:txBody>
      </p:sp>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THANK YOU…"/>
          <p:cNvSpPr txBox="1"/>
          <p:nvPr/>
        </p:nvSpPr>
        <p:spPr>
          <a:xfrm>
            <a:off x="4403866" y="3695448"/>
            <a:ext cx="4543476" cy="180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i="1">
                <a:solidFill>
                  <a:srgbClr val="FFFFFF"/>
                </a:solidFill>
                <a:latin typeface="+mn-lt"/>
                <a:ea typeface="+mn-ea"/>
                <a:cs typeface="+mn-cs"/>
                <a:sym typeface="Helvetica"/>
              </a:defRPr>
            </a:pPr>
            <a:r>
              <a:t>THANK YOU </a:t>
            </a:r>
          </a:p>
          <a:p>
            <a:pPr>
              <a:defRPr b="1" i="1">
                <a:solidFill>
                  <a:srgbClr val="FFFFFF"/>
                </a:solidFill>
                <a:latin typeface="+mn-lt"/>
                <a:ea typeface="+mn-ea"/>
                <a:cs typeface="+mn-cs"/>
                <a:sym typeface="Helvetica"/>
              </a:defRPr>
            </a:pPr>
            <a:r>
              <a:t>~TEAM ECOVOLVE</a:t>
            </a:r>
          </a:p>
        </p:txBody>
      </p:sp>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UBH(CS84-80)   ~~   202401120069@mitaoe.ac.in…"/>
          <p:cNvSpPr txBox="1"/>
          <p:nvPr/>
        </p:nvSpPr>
        <p:spPr>
          <a:xfrm>
            <a:off x="3007328" y="3338315"/>
            <a:ext cx="7444946" cy="2717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457200">
              <a:buSzPct val="75000"/>
              <a:buChar char="•"/>
              <a:defRPr sz="1700">
                <a:solidFill>
                  <a:srgbClr val="FFFFFF"/>
                </a:solidFill>
              </a:defRPr>
            </a:pPr>
            <a:r>
              <a:t>SHUBH(CS84-80)   ~~   202401120069@mitaoe.ac.in                                                                                                     </a:t>
            </a:r>
          </a:p>
          <a:p>
            <a:pPr marL="457200" indent="-457200">
              <a:buSzPct val="75000"/>
              <a:buChar char="•"/>
              <a:defRPr sz="1700">
                <a:solidFill>
                  <a:srgbClr val="FFFFFF"/>
                </a:solidFill>
              </a:defRPr>
            </a:pPr>
            <a:r>
              <a:t>RISHI PATEL(CS84-79)   ~~    202401120070@mitaoe.ac.</a:t>
            </a:r>
          </a:p>
          <a:p>
            <a:pPr marL="457200" indent="-457200">
              <a:buSzPct val="75000"/>
              <a:buChar char="•"/>
              <a:defRPr sz="1700">
                <a:solidFill>
                  <a:srgbClr val="FFFFFF"/>
                </a:solidFill>
              </a:defRPr>
            </a:pPr>
            <a:r>
              <a:t>MADINA MULANI(CS84-70) ~  202401120072@mitaoe.ac.in</a:t>
            </a:r>
          </a:p>
          <a:p>
            <a:pPr marL="457200" indent="-457200">
              <a:buSzPct val="75000"/>
              <a:buChar char="•"/>
              <a:defRPr sz="1700">
                <a:solidFill>
                  <a:srgbClr val="FFFFFF"/>
                </a:solidFill>
              </a:defRPr>
            </a:pPr>
            <a:r>
              <a:t>SINDHUJA RAINA(CS84-81)  ~~   202401120014@mitaoe.ac.in</a:t>
            </a:r>
          </a:p>
        </p:txBody>
      </p:sp>
      <p:sp>
        <p:nvSpPr>
          <p:cNvPr id="227" name="TEAM MEMBERS"/>
          <p:cNvSpPr txBox="1"/>
          <p:nvPr/>
        </p:nvSpPr>
        <p:spPr>
          <a:xfrm>
            <a:off x="4963540" y="2191944"/>
            <a:ext cx="320490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000" u="sng">
                <a:solidFill>
                  <a:srgbClr val="FFFFFF"/>
                </a:solidFill>
                <a:latin typeface="+mn-lt"/>
                <a:ea typeface="+mn-ea"/>
                <a:cs typeface="+mn-cs"/>
                <a:sym typeface="Helvetica"/>
              </a:defRPr>
            </a:lvl1pPr>
          </a:lstStyle>
          <a:p>
            <a:pPr/>
            <a:r>
              <a:t>TEAM MEMBERS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Char"/>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Title 1"/>
          <p:cNvSpPr txBox="1"/>
          <p:nvPr>
            <p:ph type="title"/>
          </p:nvPr>
        </p:nvSpPr>
        <p:spPr>
          <a:xfrm>
            <a:off x="664951" y="3135806"/>
            <a:ext cx="12029441" cy="2090704"/>
          </a:xfrm>
          <a:prstGeom prst="rect">
            <a:avLst/>
          </a:prstGeom>
        </p:spPr>
        <p:txBody>
          <a:bodyPr/>
          <a:lstStyle>
            <a:lvl1pPr algn="ctr">
              <a:defRPr u="sng">
                <a:solidFill>
                  <a:srgbClr val="83BCC1"/>
                </a:solidFill>
                <a:latin typeface="Arial Rounded MT Bold"/>
                <a:ea typeface="Arial Rounded MT Bold"/>
                <a:cs typeface="Arial Rounded MT Bold"/>
                <a:sym typeface="Arial Rounded MT Bold"/>
              </a:defRPr>
            </a:lvl1pPr>
          </a:lstStyle>
          <a:p>
            <a:pPr/>
            <a:r>
              <a:t>PORTABLE SOLAR CHARGER</a:t>
            </a:r>
          </a:p>
        </p:txBody>
      </p:sp>
      <p:sp>
        <p:nvSpPr>
          <p:cNvPr id="230" name="Subtitle 2"/>
          <p:cNvSpPr txBox="1"/>
          <p:nvPr>
            <p:ph type="body" sz="quarter" idx="1"/>
          </p:nvPr>
        </p:nvSpPr>
        <p:spPr>
          <a:xfrm>
            <a:off x="321004" y="5654919"/>
            <a:ext cx="7044267" cy="2492589"/>
          </a:xfrm>
          <a:prstGeom prst="rect">
            <a:avLst/>
          </a:prstGeom>
        </p:spPr>
        <p:txBody>
          <a:bodyPr/>
          <a:lstStyle>
            <a:lvl1pPr>
              <a:defRPr sz="4200" u="sng">
                <a:latin typeface="Arial Rounded MT Bold"/>
                <a:ea typeface="Arial Rounded MT Bold"/>
                <a:cs typeface="Arial Rounded MT Bold"/>
                <a:sym typeface="Arial Rounded MT Bold"/>
              </a:defRPr>
            </a:lvl1pPr>
          </a:lstStyle>
          <a:p>
            <a:pPr/>
            <a:r>
              <a:t>SECONDARY RESEARCH</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Char"/>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Rectangle 2"/>
          <p:cNvSpPr txBox="1"/>
          <p:nvPr/>
        </p:nvSpPr>
        <p:spPr>
          <a:xfrm>
            <a:off x="100289" y="780343"/>
            <a:ext cx="12305028" cy="33304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p>
            <a:pPr lvl="1" indent="457200" defTabSz="1300480">
              <a:spcBef>
                <a:spcPts val="0"/>
              </a:spcBef>
              <a:defRPr b="1" sz="5600" u="sng">
                <a:solidFill>
                  <a:srgbClr val="000000"/>
                </a:solidFill>
                <a:latin typeface="Georgia"/>
                <a:ea typeface="Georgia"/>
                <a:cs typeface="Georgia"/>
                <a:sym typeface="Georgia"/>
              </a:defRPr>
            </a:pPr>
            <a:r>
              <a:t>INTRODUCTION</a:t>
            </a:r>
          </a:p>
          <a:p>
            <a:pPr marL="381000" indent="-381000" defTabSz="1300480">
              <a:spcBef>
                <a:spcPts val="0"/>
              </a:spcBef>
              <a:buSzPct val="100000"/>
              <a:buFont typeface="Courier New"/>
              <a:buChar char="o"/>
              <a:defRPr sz="2400">
                <a:solidFill>
                  <a:srgbClr val="000000"/>
                </a:solidFill>
                <a:latin typeface="Georgia"/>
                <a:ea typeface="Georgia"/>
                <a:cs typeface="Georgia"/>
                <a:sym typeface="Georgia"/>
              </a:defRPr>
            </a:pPr>
          </a:p>
          <a:p>
            <a:pPr marL="381000" indent="-381000" defTabSz="1300480">
              <a:spcBef>
                <a:spcPts val="0"/>
              </a:spcBef>
              <a:buSzPct val="100000"/>
              <a:buFont typeface="Courier New"/>
              <a:buChar char="o"/>
              <a:defRPr sz="2400">
                <a:solidFill>
                  <a:srgbClr val="000000"/>
                </a:solidFill>
                <a:latin typeface="Georgia"/>
                <a:ea typeface="Georgia"/>
                <a:cs typeface="Georgia"/>
                <a:sym typeface="Georgia"/>
              </a:defRPr>
            </a:pPr>
            <a:r>
              <a:t>Electrical devices and gadgets have become integral to modern life, revolutionizing the way we communicate, work, and entertain ourselves. They enhance productivity through tools like laptops and smartphones, enabling seamless connectivity and access to information anytime, anywhere. In addition, smart home devices improve convenience and energy efficiency, allowing users to manage their environments with ease.</a:t>
            </a:r>
          </a:p>
        </p:txBody>
      </p:sp>
      <p:sp>
        <p:nvSpPr>
          <p:cNvPr id="233" name="Rectangle 4"/>
          <p:cNvSpPr txBox="1"/>
          <p:nvPr/>
        </p:nvSpPr>
        <p:spPr>
          <a:xfrm>
            <a:off x="126552" y="4774388"/>
            <a:ext cx="12839487" cy="39019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p>
            <a:pPr marL="381000" indent="-381000" defTabSz="1300480">
              <a:spcBef>
                <a:spcPts val="0"/>
              </a:spcBef>
              <a:buSzPct val="100000"/>
              <a:buFont typeface="Courier New"/>
              <a:buChar char="o"/>
              <a:defRPr sz="2400" u="sng">
                <a:solidFill>
                  <a:srgbClr val="000000"/>
                </a:solidFill>
                <a:latin typeface="Georgia"/>
                <a:ea typeface="Georgia"/>
                <a:cs typeface="Georgia"/>
                <a:sym typeface="Georgia"/>
              </a:defRPr>
            </a:pPr>
            <a:r>
              <a:t>People often encounter several common problems related to charging their devices. Here are some of the most frequent issues:</a:t>
            </a:r>
          </a:p>
          <a:p>
            <a:pPr marL="381000" indent="-381000" defTabSz="1300480">
              <a:spcBef>
                <a:spcPts val="0"/>
              </a:spcBef>
              <a:buSzPct val="100000"/>
              <a:buFont typeface="Courier New"/>
              <a:buChar char="o"/>
              <a:defRPr sz="2400">
                <a:solidFill>
                  <a:srgbClr val="000000"/>
                </a:solidFill>
                <a:latin typeface="Georgia"/>
                <a:ea typeface="Georgia"/>
                <a:cs typeface="Georgia"/>
                <a:sym typeface="Georgia"/>
              </a:defRPr>
            </a:pPr>
          </a:p>
          <a:p>
            <a:pPr marL="457200" indent="-457200" defTabSz="1300480">
              <a:spcBef>
                <a:spcPts val="0"/>
              </a:spcBef>
              <a:buSzPct val="100000"/>
              <a:buAutoNum type="alphaLcParenR" startAt="1"/>
              <a:defRPr b="1" sz="2400" u="sng">
                <a:solidFill>
                  <a:srgbClr val="000000"/>
                </a:solidFill>
                <a:latin typeface="Georgia"/>
                <a:ea typeface="Georgia"/>
                <a:cs typeface="Georgia"/>
                <a:sym typeface="Georgia"/>
              </a:defRPr>
            </a:pPr>
            <a:r>
              <a:t>Slow Charging</a:t>
            </a:r>
            <a:r>
              <a:rPr b="0" u="none"/>
              <a:t>: Many users experience slower charging times due to inadequate chargers or cables that don’t support fast charging.</a:t>
            </a:r>
          </a:p>
          <a:p>
            <a:pPr marL="457200" indent="-457200" defTabSz="1300480">
              <a:spcBef>
                <a:spcPts val="0"/>
              </a:spcBef>
              <a:buSzPct val="100000"/>
              <a:buAutoNum type="alphaLcParenR" startAt="1"/>
              <a:defRPr b="1" sz="2400" u="sng">
                <a:solidFill>
                  <a:srgbClr val="000000"/>
                </a:solidFill>
                <a:latin typeface="Georgia"/>
                <a:ea typeface="Georgia"/>
                <a:cs typeface="Georgia"/>
                <a:sym typeface="Georgia"/>
              </a:defRPr>
            </a:pPr>
            <a:r>
              <a:t>Incompatibility</a:t>
            </a:r>
            <a:r>
              <a:rPr b="0" u="none"/>
              <a:t>: Different devices often require specific chargers, and using the wrong one can lead to ineffective charging or even damage.</a:t>
            </a:r>
          </a:p>
          <a:p>
            <a:pPr marL="457200" indent="-457200" defTabSz="1300480">
              <a:spcBef>
                <a:spcPts val="0"/>
              </a:spcBef>
              <a:buSzPct val="100000"/>
              <a:buAutoNum type="alphaLcParenR" startAt="1"/>
              <a:defRPr b="1" sz="2400" u="sng">
                <a:solidFill>
                  <a:srgbClr val="000000"/>
                </a:solidFill>
                <a:latin typeface="Georgia"/>
                <a:ea typeface="Georgia"/>
                <a:cs typeface="Georgia"/>
                <a:sym typeface="Georgia"/>
              </a:defRPr>
            </a:pPr>
            <a:r>
              <a:t>Overheating</a:t>
            </a:r>
            <a:r>
              <a:rPr b="0" u="none"/>
              <a:t>: Devices can overheat while charging, which can slow down the process or cause safety concerns.</a:t>
            </a:r>
          </a:p>
          <a:p>
            <a:pPr marL="457200" indent="-457200" defTabSz="1300480">
              <a:spcBef>
                <a:spcPts val="0"/>
              </a:spcBef>
              <a:buSzPct val="100000"/>
              <a:buAutoNum type="alphaLcParenR" startAt="1"/>
              <a:defRPr b="1" sz="2400" u="sng">
                <a:solidFill>
                  <a:srgbClr val="000000"/>
                </a:solidFill>
                <a:latin typeface="Georgia"/>
                <a:ea typeface="Georgia"/>
                <a:cs typeface="Georgia"/>
                <a:sym typeface="Georgia"/>
              </a:defRPr>
            </a:pPr>
            <a:r>
              <a:t>Battery</a:t>
            </a:r>
            <a:r>
              <a:rPr u="none"/>
              <a:t> </a:t>
            </a:r>
            <a:r>
              <a:t>Degradation</a:t>
            </a:r>
            <a:r>
              <a:rPr b="0" u="none"/>
              <a:t>: Over time, batteries lose capacity, leading to shorter charging times and reduced performance.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Char"/>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Rectangle 1"/>
          <p:cNvSpPr txBox="1"/>
          <p:nvPr/>
        </p:nvSpPr>
        <p:spPr>
          <a:xfrm>
            <a:off x="320328" y="935382"/>
            <a:ext cx="12056909" cy="73309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p>
            <a:pPr defTabSz="1300480">
              <a:spcBef>
                <a:spcPts val="0"/>
              </a:spcBef>
              <a:defRPr b="1" i="1" sz="2400" u="sng">
                <a:solidFill>
                  <a:srgbClr val="000000"/>
                </a:solidFill>
                <a:latin typeface="Georgia"/>
                <a:ea typeface="Georgia"/>
                <a:cs typeface="Georgia"/>
                <a:sym typeface="Georgia"/>
              </a:defRPr>
            </a:pPr>
            <a:r>
              <a:t>Today’s people require chargers that are fast, versatile, and convenient, given the increasing dependence on electronic devices. The types of chargers that are most in demand include:</a:t>
            </a:r>
          </a:p>
          <a:p>
            <a:pPr defTabSz="1300480">
              <a:spcBef>
                <a:spcPts val="0"/>
              </a:spcBef>
              <a:defRPr sz="2400">
                <a:solidFill>
                  <a:srgbClr val="000000"/>
                </a:solidFill>
                <a:latin typeface="Georgia"/>
                <a:ea typeface="Georgia"/>
                <a:cs typeface="Georgia"/>
                <a:sym typeface="Georgia"/>
              </a:defRPr>
            </a:pPr>
          </a:p>
          <a:p>
            <a:pPr defTabSz="1300480">
              <a:spcBef>
                <a:spcPts val="0"/>
              </a:spcBef>
              <a:defRPr b="1" sz="2400" u="sng">
                <a:solidFill>
                  <a:srgbClr val="000000"/>
                </a:solidFill>
                <a:latin typeface="Georgia"/>
                <a:ea typeface="Georgia"/>
                <a:cs typeface="Georgia"/>
                <a:sym typeface="Georgia"/>
              </a:defRPr>
            </a:pPr>
            <a:r>
              <a:t>1. Fast Chargers (High-Wattage)</a:t>
            </a:r>
          </a:p>
          <a:p>
            <a:pPr marL="381000" indent="-381000" defTabSz="1300480">
              <a:spcBef>
                <a:spcPts val="0"/>
              </a:spcBef>
              <a:buSzPct val="100000"/>
              <a:buFont typeface="Arial"/>
              <a:buChar char="•"/>
              <a:defRPr b="1" sz="2400" u="sng">
                <a:solidFill>
                  <a:srgbClr val="000000"/>
                </a:solidFill>
                <a:latin typeface="Georgia"/>
                <a:ea typeface="Georgia"/>
                <a:cs typeface="Georgia"/>
                <a:sym typeface="Georgia"/>
              </a:defRPr>
            </a:pPr>
            <a:r>
              <a:t>USB-C Power Delivery (PD)</a:t>
            </a:r>
            <a:r>
              <a:rPr b="0" u="none"/>
              <a:t>: Many devices, including smartphones, tablets, and laptops, support fast charging via USB-C. These chargers offer higher wattage (up to 100W or more) for quicker charging times, especially for devices like laptops or large tablets.</a:t>
            </a:r>
          </a:p>
          <a:p>
            <a:pPr defTabSz="1300480">
              <a:spcBef>
                <a:spcPts val="0"/>
              </a:spcBef>
              <a:defRPr sz="2400">
                <a:solidFill>
                  <a:srgbClr val="000000"/>
                </a:solidFill>
                <a:latin typeface="Georgia"/>
                <a:ea typeface="Georgia"/>
                <a:cs typeface="Georgia"/>
                <a:sym typeface="Georgia"/>
              </a:defRPr>
            </a:pPr>
          </a:p>
          <a:p>
            <a:pPr defTabSz="1300480">
              <a:spcBef>
                <a:spcPts val="0"/>
              </a:spcBef>
              <a:defRPr b="1" sz="2400" u="sng">
                <a:solidFill>
                  <a:srgbClr val="000000"/>
                </a:solidFill>
                <a:latin typeface="Georgia"/>
                <a:ea typeface="Georgia"/>
                <a:cs typeface="Georgia"/>
                <a:sym typeface="Georgia"/>
              </a:defRPr>
            </a:pPr>
            <a:r>
              <a:t>2. Wireless Chargers</a:t>
            </a:r>
          </a:p>
          <a:p>
            <a:pPr marL="381000" indent="-381000" defTabSz="1300480">
              <a:spcBef>
                <a:spcPts val="0"/>
              </a:spcBef>
              <a:buSzPct val="100000"/>
              <a:buFont typeface="Arial"/>
              <a:buChar char="•"/>
              <a:defRPr b="1" sz="2400" u="sng">
                <a:solidFill>
                  <a:srgbClr val="000000"/>
                </a:solidFill>
                <a:latin typeface="Georgia"/>
                <a:ea typeface="Georgia"/>
                <a:cs typeface="Georgia"/>
                <a:sym typeface="Georgia"/>
              </a:defRPr>
            </a:pPr>
            <a:r>
              <a:t>Qi-Compatible Chargers</a:t>
            </a:r>
            <a:r>
              <a:rPr b="0"/>
              <a:t>:</a:t>
            </a:r>
            <a:r>
              <a:rPr b="0" u="none"/>
              <a:t> Wireless charging is becoming standard, especially for smartphones, smartwatches, and earbuds. People prefer the convenience of just placing their devices on a pad without needing cables.</a:t>
            </a:r>
          </a:p>
          <a:p>
            <a:pPr defTabSz="1300480">
              <a:spcBef>
                <a:spcPts val="0"/>
              </a:spcBef>
              <a:defRPr sz="2400">
                <a:solidFill>
                  <a:srgbClr val="000000"/>
                </a:solidFill>
                <a:latin typeface="Georgia"/>
                <a:ea typeface="Georgia"/>
                <a:cs typeface="Georgia"/>
                <a:sym typeface="Georgia"/>
              </a:defRPr>
            </a:pPr>
          </a:p>
          <a:p>
            <a:pPr defTabSz="1300480">
              <a:spcBef>
                <a:spcPts val="0"/>
              </a:spcBef>
              <a:defRPr b="1" sz="2400" u="sng">
                <a:solidFill>
                  <a:srgbClr val="000000"/>
                </a:solidFill>
                <a:latin typeface="Georgia"/>
                <a:ea typeface="Georgia"/>
                <a:cs typeface="Georgia"/>
                <a:sym typeface="Georgia"/>
              </a:defRPr>
            </a:pPr>
            <a:r>
              <a:t>3. Portable Power Banks</a:t>
            </a:r>
          </a:p>
          <a:p>
            <a:pPr marL="381000" indent="-381000" defTabSz="1300480">
              <a:spcBef>
                <a:spcPts val="0"/>
              </a:spcBef>
              <a:buSzPct val="100000"/>
              <a:buFont typeface="Arial"/>
              <a:buChar char="•"/>
              <a:defRPr b="1" sz="2400" u="sng">
                <a:solidFill>
                  <a:srgbClr val="000000"/>
                </a:solidFill>
                <a:latin typeface="Georgia"/>
                <a:ea typeface="Georgia"/>
                <a:cs typeface="Georgia"/>
                <a:sym typeface="Georgia"/>
              </a:defRPr>
            </a:pPr>
            <a:r>
              <a:t>High-Capacity Power Banks</a:t>
            </a:r>
            <a:r>
              <a:rPr b="0"/>
              <a:t>:</a:t>
            </a:r>
            <a:r>
              <a:rPr b="0" u="none"/>
              <a:t> Portable power banks with high capacities (10,000 mAh to 30,000 mAh) and fast charging capabilities are highly desirable for charging on the go, especially for travel and outdoor activities.</a:t>
            </a:r>
          </a:p>
          <a:p>
            <a:pPr marL="381000" indent="-381000" defTabSz="1300480">
              <a:spcBef>
                <a:spcPts val="0"/>
              </a:spcBef>
              <a:buSzPct val="100000"/>
              <a:buFont typeface="Arial"/>
              <a:buChar char="•"/>
              <a:defRPr b="1" sz="2400" u="sng">
                <a:solidFill>
                  <a:srgbClr val="000000"/>
                </a:solidFill>
                <a:latin typeface="Georgia"/>
                <a:ea typeface="Georgia"/>
                <a:cs typeface="Georgia"/>
                <a:sym typeface="Georgia"/>
              </a:defRPr>
            </a:pPr>
            <a:r>
              <a:t>Solar-Powered Power Banks</a:t>
            </a:r>
            <a:r>
              <a:rPr b="0"/>
              <a:t>:</a:t>
            </a:r>
            <a:r>
              <a:rPr b="0" u="none"/>
              <a:t> For environmentally conscious users or those traveling in remote areas, solar-powered chargers are gaining popularity.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Rectangle 1"/>
          <p:cNvSpPr txBox="1"/>
          <p:nvPr/>
        </p:nvSpPr>
        <p:spPr>
          <a:xfrm>
            <a:off x="100542" y="985166"/>
            <a:ext cx="12874753" cy="8158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defTabSz="1300480">
              <a:spcBef>
                <a:spcPts val="0"/>
              </a:spcBef>
              <a:defRPr b="1" i="1" sz="2400" u="sng">
                <a:solidFill>
                  <a:srgbClr val="000000"/>
                </a:solidFill>
                <a:latin typeface="Georgia"/>
                <a:ea typeface="Georgia"/>
                <a:cs typeface="Georgia"/>
                <a:sym typeface="Georgia"/>
              </a:defRPr>
            </a:lvl1pPr>
          </a:lstStyle>
          <a:p>
            <a:pPr/>
            <a:r>
              <a:t>On the basis of surveys, we find out that people have mixed yet generally positive views about portable solar chargers. Here are some key perceptions:</a:t>
            </a:r>
          </a:p>
        </p:txBody>
      </p:sp>
      <p:sp>
        <p:nvSpPr>
          <p:cNvPr id="238" name="Rectangle 3"/>
          <p:cNvSpPr txBox="1"/>
          <p:nvPr/>
        </p:nvSpPr>
        <p:spPr>
          <a:xfrm>
            <a:off x="65023" y="2316514"/>
            <a:ext cx="12839235" cy="5616447"/>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p>
            <a:pPr marL="457200" indent="-457200" defTabSz="1300480">
              <a:spcBef>
                <a:spcPts val="0"/>
              </a:spcBef>
              <a:buSzPct val="100000"/>
              <a:buAutoNum type="arabicPeriod" startAt="1"/>
              <a:defRPr b="1" sz="2400" u="sng">
                <a:solidFill>
                  <a:srgbClr val="000000"/>
                </a:solidFill>
                <a:latin typeface="Georgia"/>
                <a:ea typeface="Georgia"/>
                <a:cs typeface="Georgia"/>
                <a:sym typeface="Georgia"/>
              </a:defRPr>
            </a:pPr>
            <a:r>
              <a:t>Eco-Friendly Solution</a:t>
            </a:r>
            <a:r>
              <a:rPr b="0"/>
              <a:t>:</a:t>
            </a:r>
          </a:p>
          <a:p>
            <a:pPr lvl="1" marL="914400" indent="-457200" defTabSz="1300480">
              <a:spcBef>
                <a:spcPts val="0"/>
              </a:spcBef>
              <a:buSzPct val="100000"/>
              <a:buFont typeface="Arial"/>
              <a:buChar char="•"/>
              <a:defRPr sz="2400">
                <a:solidFill>
                  <a:srgbClr val="000000"/>
                </a:solidFill>
                <a:latin typeface="Georgia"/>
                <a:ea typeface="Georgia"/>
                <a:cs typeface="Georgia"/>
                <a:sym typeface="Georgia"/>
              </a:defRPr>
            </a:pPr>
            <a:r>
              <a:t>Many users appreciate portable solar chargers because they harness renewable energy, reducing reliance on traditional electricity sources. Environmentally conscious users see them as a step toward sustainability and lowering carbon footprints.</a:t>
            </a:r>
          </a:p>
          <a:p>
            <a:pPr marL="457200" indent="-457200" defTabSz="1300480">
              <a:spcBef>
                <a:spcPts val="0"/>
              </a:spcBef>
              <a:buSzPct val="100000"/>
              <a:buAutoNum type="arabicPeriod" startAt="1"/>
              <a:defRPr b="1" sz="2400" u="sng">
                <a:solidFill>
                  <a:srgbClr val="000000"/>
                </a:solidFill>
                <a:latin typeface="Georgia"/>
                <a:ea typeface="Georgia"/>
                <a:cs typeface="Georgia"/>
                <a:sym typeface="Georgia"/>
              </a:defRPr>
            </a:pPr>
            <a:r>
              <a:t>Great for Outdoor Activities</a:t>
            </a:r>
            <a:r>
              <a:rPr b="0"/>
              <a:t>:</a:t>
            </a:r>
          </a:p>
          <a:p>
            <a:pPr lvl="1" marL="914400" indent="-457200" defTabSz="1300480">
              <a:spcBef>
                <a:spcPts val="0"/>
              </a:spcBef>
              <a:buSzPct val="100000"/>
              <a:buFont typeface="Arial"/>
              <a:buChar char="•"/>
              <a:defRPr sz="2400">
                <a:solidFill>
                  <a:srgbClr val="000000"/>
                </a:solidFill>
                <a:latin typeface="Georgia"/>
                <a:ea typeface="Georgia"/>
                <a:cs typeface="Georgia"/>
                <a:sym typeface="Georgia"/>
              </a:defRPr>
            </a:pPr>
            <a:r>
              <a:t>Solar chargers are highly valued by outdoor enthusiasts, such as campers, hikers, and adventurers, who often need to charge devices in remote areas with no access to electrical outlets. These chargers provide a reliable way to keep phones, GPS devices, and other gadgets powered up.</a:t>
            </a:r>
          </a:p>
          <a:p>
            <a:pPr marL="457200" indent="-457200" defTabSz="1300480">
              <a:spcBef>
                <a:spcPts val="0"/>
              </a:spcBef>
              <a:buSzPct val="100000"/>
              <a:buAutoNum type="arabicPeriod" startAt="1"/>
              <a:defRPr b="1" sz="2400" u="sng">
                <a:solidFill>
                  <a:srgbClr val="000000"/>
                </a:solidFill>
                <a:latin typeface="Georgia"/>
                <a:ea typeface="Georgia"/>
                <a:cs typeface="Georgia"/>
                <a:sym typeface="Georgia"/>
              </a:defRPr>
            </a:pPr>
            <a:r>
              <a:t>Emergency Backup</a:t>
            </a:r>
            <a:r>
              <a:rPr b="0"/>
              <a:t>:</a:t>
            </a:r>
          </a:p>
          <a:p>
            <a:pPr lvl="1" marL="914400" indent="-457200" defTabSz="1300480">
              <a:spcBef>
                <a:spcPts val="0"/>
              </a:spcBef>
              <a:buSzPct val="100000"/>
              <a:buFont typeface="Arial"/>
              <a:buChar char="•"/>
              <a:defRPr sz="2400">
                <a:solidFill>
                  <a:srgbClr val="000000"/>
                </a:solidFill>
                <a:latin typeface="Georgia"/>
                <a:ea typeface="Georgia"/>
                <a:cs typeface="Georgia"/>
                <a:sym typeface="Georgia"/>
              </a:defRPr>
            </a:pPr>
            <a:r>
              <a:t>People consider solar chargers useful as emergency backups during power outages or natural disasters, especially when traditional charging methods aren’t available.</a:t>
            </a:r>
          </a:p>
          <a:p>
            <a:pPr marL="457200" indent="-457200" defTabSz="1300480">
              <a:spcBef>
                <a:spcPts val="0"/>
              </a:spcBef>
              <a:buSzPct val="100000"/>
              <a:buAutoNum type="arabicPeriod" startAt="1"/>
              <a:defRPr b="1" sz="2400" u="sng">
                <a:solidFill>
                  <a:srgbClr val="000000"/>
                </a:solidFill>
                <a:latin typeface="Georgia"/>
                <a:ea typeface="Georgia"/>
                <a:cs typeface="Georgia"/>
                <a:sym typeface="Georgia"/>
              </a:defRPr>
            </a:pPr>
            <a:r>
              <a:t>Portability and Convenience</a:t>
            </a:r>
            <a:r>
              <a:rPr b="0"/>
              <a:t>:</a:t>
            </a:r>
          </a:p>
          <a:p>
            <a:pPr lvl="1" marL="914400" indent="-457200" defTabSz="1300480">
              <a:spcBef>
                <a:spcPts val="0"/>
              </a:spcBef>
              <a:buSzPct val="100000"/>
              <a:buFont typeface="Arial"/>
              <a:buChar char="•"/>
              <a:defRPr sz="2400">
                <a:solidFill>
                  <a:srgbClr val="000000"/>
                </a:solidFill>
                <a:latin typeface="Georgia"/>
                <a:ea typeface="Georgia"/>
                <a:cs typeface="Georgia"/>
                <a:sym typeface="Georgia"/>
              </a:defRPr>
            </a:pPr>
            <a:r>
              <a:t>Many find portable solar chargers lightweight and easy to carry, which makes them convenient for travel or daily use. Some models come with foldable panels or are integrated into backpacks, making them even more accessible.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0" name="WhatsApp Image 2024-10-21 at 14.04.07.jpeg" descr="WhatsApp Image 2024-10-21 at 14.04.07.jpeg"/>
          <p:cNvPicPr>
            <a:picLocks noChangeAspect="1"/>
          </p:cNvPicPr>
          <p:nvPr/>
        </p:nvPicPr>
        <p:blipFill>
          <a:blip r:embed="rId2">
            <a:extLst/>
          </a:blip>
          <a:stretch>
            <a:fillRect/>
          </a:stretch>
        </p:blipFill>
        <p:spPr>
          <a:xfrm>
            <a:off x="45368" y="703047"/>
            <a:ext cx="3725920" cy="3931719"/>
          </a:xfrm>
          <a:prstGeom prst="rect">
            <a:avLst/>
          </a:prstGeom>
          <a:ln w="12700">
            <a:miter lim="400000"/>
          </a:ln>
          <a:effectLst>
            <a:outerShdw sx="100000" sy="100000" kx="0" ky="0" algn="b" rotWithShape="0" blurRad="355600" dist="177800" dir="16200000">
              <a:srgbClr val="000000">
                <a:alpha val="70000"/>
              </a:srgbClr>
            </a:outerShdw>
          </a:effectLst>
        </p:spPr>
      </p:pic>
      <p:pic>
        <p:nvPicPr>
          <p:cNvPr id="241" name="WhatsApp Image 2024-10-21 at 14.04.08 (1).jpeg" descr="WhatsApp Image 2024-10-21 at 14.04.08 (1).jpeg"/>
          <p:cNvPicPr>
            <a:picLocks noChangeAspect="1"/>
          </p:cNvPicPr>
          <p:nvPr/>
        </p:nvPicPr>
        <p:blipFill>
          <a:blip r:embed="rId3">
            <a:extLst/>
          </a:blip>
          <a:stretch>
            <a:fillRect/>
          </a:stretch>
        </p:blipFill>
        <p:spPr>
          <a:xfrm>
            <a:off x="3811568" y="2697390"/>
            <a:ext cx="5128022" cy="4358820"/>
          </a:xfrm>
          <a:prstGeom prst="rect">
            <a:avLst/>
          </a:prstGeom>
          <a:ln w="12700">
            <a:miter lim="400000"/>
          </a:ln>
          <a:effectLst>
            <a:outerShdw sx="100000" sy="100000" kx="0" ky="0" algn="b" rotWithShape="0" blurRad="355600" dist="177800" dir="16200000">
              <a:srgbClr val="000000">
                <a:alpha val="70000"/>
              </a:srgbClr>
            </a:outerShdw>
          </a:effectLst>
        </p:spPr>
      </p:pic>
      <p:pic>
        <p:nvPicPr>
          <p:cNvPr id="242" name="WhatsApp Image 2024-10-21 at 14.04.08.jpeg" descr="WhatsApp Image 2024-10-21 at 14.04.08.jpeg"/>
          <p:cNvPicPr>
            <a:picLocks noChangeAspect="1"/>
          </p:cNvPicPr>
          <p:nvPr/>
        </p:nvPicPr>
        <p:blipFill>
          <a:blip r:embed="rId4">
            <a:extLst/>
          </a:blip>
          <a:stretch>
            <a:fillRect/>
          </a:stretch>
        </p:blipFill>
        <p:spPr>
          <a:xfrm>
            <a:off x="9001306" y="6190164"/>
            <a:ext cx="3938677" cy="3477113"/>
          </a:xfrm>
          <a:prstGeom prst="rect">
            <a:avLst/>
          </a:prstGeom>
          <a:ln w="12700">
            <a:miter lim="400000"/>
          </a:ln>
          <a:effectLst>
            <a:outerShdw sx="100000" sy="100000" kx="0" ky="0" algn="b" rotWithShape="0" blurRad="355600" dist="177800" dir="16200000">
              <a:srgbClr val="000000">
                <a:alpha val="70000"/>
              </a:srgbClr>
            </a:outerShdw>
            <a:reflection blurRad="0" stA="0" stPos="0" endA="0" endPos="40000" dist="0" dir="5400000" fadeDir="5400000" sx="100000" sy="-100000" kx="0" ky="0" algn="bl" rotWithShape="0"/>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Title 1"/>
          <p:cNvSpPr txBox="1"/>
          <p:nvPr>
            <p:ph type="title"/>
          </p:nvPr>
        </p:nvSpPr>
        <p:spPr>
          <a:xfrm>
            <a:off x="-1" y="165875"/>
            <a:ext cx="12647085" cy="1740997"/>
          </a:xfrm>
          <a:prstGeom prst="rect">
            <a:avLst/>
          </a:prstGeom>
        </p:spPr>
        <p:txBody>
          <a:bodyPr/>
          <a:lstStyle>
            <a:lvl1pPr defTabSz="988363">
              <a:defRPr sz="4700" u="sng">
                <a:solidFill>
                  <a:srgbClr val="161616"/>
                </a:solidFill>
                <a:latin typeface="Tw Cen MT Condensed"/>
                <a:ea typeface="Tw Cen MT Condensed"/>
                <a:cs typeface="Tw Cen MT Condensed"/>
                <a:sym typeface="Tw Cen MT Condensed"/>
              </a:defRPr>
            </a:lvl1pPr>
          </a:lstStyle>
          <a:p>
            <a:pPr>
              <a:defRPr>
                <a:effectLst/>
              </a:defRPr>
            </a:pPr>
            <a:r>
              <a:t>INSPIRATION FROM EXISTING SOLUTIONS</a:t>
            </a:r>
          </a:p>
        </p:txBody>
      </p:sp>
      <p:sp>
        <p:nvSpPr>
          <p:cNvPr id="245" name="Text Placeholder 2"/>
          <p:cNvSpPr txBox="1"/>
          <p:nvPr>
            <p:ph type="body" idx="1"/>
          </p:nvPr>
        </p:nvSpPr>
        <p:spPr>
          <a:xfrm>
            <a:off x="76445" y="2009280"/>
            <a:ext cx="12928357" cy="7744322"/>
          </a:xfrm>
          <a:prstGeom prst="rect">
            <a:avLst/>
          </a:prstGeom>
        </p:spPr>
        <p:txBody>
          <a:bodyPr/>
          <a:lstStyle/>
          <a:p>
            <a:pPr>
              <a:lnSpc>
                <a:spcPct val="90000"/>
              </a:lnSpc>
              <a:defRPr b="1" sz="3800" u="sng"/>
            </a:pPr>
            <a:r>
              <a:t>EXISTING  SOLUTIONS</a:t>
            </a:r>
            <a:r>
              <a:rPr sz="5600"/>
              <a:t>:</a:t>
            </a:r>
            <a:endParaRPr sz="5600"/>
          </a:p>
          <a:p>
            <a:pPr>
              <a:lnSpc>
                <a:spcPct val="90000"/>
              </a:lnSpc>
              <a:defRPr b="1" sz="5600" u="sng"/>
            </a:pPr>
          </a:p>
          <a:p>
            <a:pPr marL="426719" indent="-380999">
              <a:lnSpc>
                <a:spcPct val="90000"/>
              </a:lnSpc>
              <a:buClr>
                <a:srgbClr val="A04DA3"/>
              </a:buClr>
              <a:buSzPct val="100000"/>
              <a:buFont typeface="Georgia"/>
              <a:buChar char="✓"/>
              <a:defRPr b="1" sz="2400" u="sng"/>
            </a:pPr>
            <a:r>
              <a:t>Solar-Powered Power Banks</a:t>
            </a:r>
            <a:r>
              <a:rPr b="0" u="none"/>
              <a:t>: Power banks equipped with solar panels that can recharge via sunlight. They are popular for outdoor use, though they can be slower to recharge via solar than traditional power.</a:t>
            </a:r>
          </a:p>
          <a:p>
            <a:pPr marL="426719" indent="-380999">
              <a:lnSpc>
                <a:spcPct val="90000"/>
              </a:lnSpc>
              <a:buClr>
                <a:srgbClr val="A04DA3"/>
              </a:buClr>
              <a:buSzPct val="100000"/>
              <a:buFont typeface="Georgia"/>
              <a:buChar char="✓"/>
              <a:defRPr b="1" sz="2400"/>
            </a:pPr>
            <a:r>
              <a:t>Example</a:t>
            </a:r>
            <a:r>
              <a:rPr b="0"/>
              <a:t>: BLAVOR Solar Charger, Anker Solar Power Bank.</a:t>
            </a:r>
          </a:p>
          <a:p>
            <a:pPr marL="426719" indent="-380999">
              <a:lnSpc>
                <a:spcPct val="90000"/>
              </a:lnSpc>
              <a:buClr>
                <a:srgbClr val="A04DA3"/>
              </a:buClr>
              <a:buSzPct val="100000"/>
              <a:buFont typeface="Georgia"/>
              <a:buChar char="✓"/>
              <a:defRPr sz="2400"/>
            </a:pPr>
          </a:p>
          <a:p>
            <a:pPr marL="426719" indent="-380999">
              <a:lnSpc>
                <a:spcPct val="90000"/>
              </a:lnSpc>
              <a:buClr>
                <a:srgbClr val="A04DA3"/>
              </a:buClr>
              <a:buSzPct val="100000"/>
              <a:buFont typeface="Georgia"/>
              <a:buChar char="✓"/>
              <a:defRPr b="1" sz="2400" u="sng"/>
            </a:pPr>
            <a:r>
              <a:t>Portable Solar Chargers</a:t>
            </a:r>
            <a:r>
              <a:rPr b="0" u="none"/>
              <a:t>: These chargers come equipped with solar panels and are used to power devices directly or store energy in built-in batteries. They are often designed for outdoor activities like camping or hiking.</a:t>
            </a:r>
          </a:p>
          <a:p>
            <a:pPr marL="426719" indent="-380999">
              <a:lnSpc>
                <a:spcPct val="90000"/>
              </a:lnSpc>
              <a:buClr>
                <a:srgbClr val="A04DA3"/>
              </a:buClr>
              <a:buSzPct val="100000"/>
              <a:buFont typeface="Georgia"/>
              <a:buChar char="✓"/>
              <a:defRPr b="1" sz="2400"/>
            </a:pPr>
            <a:r>
              <a:t>Example</a:t>
            </a:r>
            <a:r>
              <a:rPr b="0"/>
              <a:t>: Goal Zero Nomad, BigBlue 28W Solar Charger.</a:t>
            </a:r>
          </a:p>
          <a:p>
            <a:pPr marL="426719" indent="-380999">
              <a:lnSpc>
                <a:spcPct val="90000"/>
              </a:lnSpc>
              <a:buClr>
                <a:srgbClr val="A04DA3"/>
              </a:buClr>
              <a:buSzPct val="100000"/>
              <a:buFont typeface="Georgia"/>
              <a:buChar char="✓"/>
              <a:defRPr sz="2400"/>
            </a:pPr>
          </a:p>
          <a:p>
            <a:pPr marL="426719" indent="-380999">
              <a:lnSpc>
                <a:spcPct val="90000"/>
              </a:lnSpc>
              <a:buClr>
                <a:srgbClr val="A04DA3"/>
              </a:buClr>
              <a:buSzPct val="100000"/>
              <a:buFont typeface="Georgia"/>
              <a:buChar char="✓"/>
              <a:defRPr b="1" sz="2400" u="sng"/>
            </a:pPr>
            <a:r>
              <a:t>Solar-Powered Charging Stations</a:t>
            </a:r>
            <a:r>
              <a:rPr b="0" u="none"/>
              <a:t>: Larger solar charging stations can be used for off-grid homes or remote locations, providing renewable energy for charging multiple devices.</a:t>
            </a:r>
          </a:p>
          <a:p>
            <a:pPr marL="426719" indent="-380999">
              <a:lnSpc>
                <a:spcPct val="90000"/>
              </a:lnSpc>
              <a:buClr>
                <a:srgbClr val="A04DA3"/>
              </a:buClr>
              <a:buSzPct val="100000"/>
              <a:buFont typeface="Georgia"/>
              <a:buChar char="✓"/>
              <a:defRPr b="1" sz="2400"/>
            </a:pPr>
            <a:r>
              <a:t>Example</a:t>
            </a:r>
            <a:r>
              <a:rPr b="0"/>
              <a:t>: Jackery Solar Generator, EcoFlow Delta Max Solar Power Station.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advClick="1" p14:dur="1000">
        <p159:morph option="byObject"/>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Gradient">
  <a:themeElements>
    <a:clrScheme name="Gradient">
      <a:dk1>
        <a:srgbClr val="FFFFFF"/>
      </a:dk1>
      <a:lt1>
        <a:srgbClr val="FF0000"/>
      </a:lt1>
      <a:dk2>
        <a:srgbClr val="A7A7A7"/>
      </a:dk2>
      <a:lt2>
        <a:srgbClr val="535353"/>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Neue"/>
        <a:ea typeface="Helvetica Neue"/>
        <a:cs typeface="Helvetica Neue"/>
      </a:majorFont>
      <a:minorFont>
        <a:latin typeface="Helvetica"/>
        <a:ea typeface="Helvetica"/>
        <a:cs typeface="Helvetica"/>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4200"/>
          </a:spcBef>
          <a:spcAft>
            <a:spcPts val="0"/>
          </a:spcAft>
          <a:buClrTx/>
          <a:buSzTx/>
          <a:buFontTx/>
          <a:buNone/>
          <a:tabLst/>
          <a:defRPr b="0" baseline="0" cap="none" i="0" spc="0" strike="noStrike" sz="3800" u="none" kumimoji="0" normalizeH="0">
            <a:ln>
              <a:noFill/>
            </a:ln>
            <a:solidFill>
              <a:srgbClr val="FF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76200" dist="0" dir="18900000">
            <a:srgbClr val="000000">
              <a:alpha val="8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4200"/>
          </a:spcBef>
          <a:spcAft>
            <a:spcPts val="0"/>
          </a:spcAft>
          <a:buClrTx/>
          <a:buSzTx/>
          <a:buFontTx/>
          <a:buNone/>
          <a:tabLst/>
          <a:defRPr b="0" baseline="0" cap="none" i="0" spc="0" strike="noStrike" sz="3800" u="none" kumimoji="0" normalizeH="0">
            <a:ln>
              <a:noFill/>
            </a:ln>
            <a:solidFill>
              <a:srgbClr val="FF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radient">
  <a:themeElements>
    <a:clrScheme name="Gradient">
      <a:dk1>
        <a:srgbClr val="000000"/>
      </a:dk1>
      <a:lt1>
        <a:srgbClr val="FFFFFF"/>
      </a:lt1>
      <a:dk2>
        <a:srgbClr val="A7A7A7"/>
      </a:dk2>
      <a:lt2>
        <a:srgbClr val="535353"/>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Neue"/>
        <a:ea typeface="Helvetica Neue"/>
        <a:cs typeface="Helvetica Neue"/>
      </a:majorFont>
      <a:minorFont>
        <a:latin typeface="Helvetica"/>
        <a:ea typeface="Helvetica"/>
        <a:cs typeface="Helvetica"/>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4200"/>
          </a:spcBef>
          <a:spcAft>
            <a:spcPts val="0"/>
          </a:spcAft>
          <a:buClrTx/>
          <a:buSzTx/>
          <a:buFontTx/>
          <a:buNone/>
          <a:tabLst/>
          <a:defRPr b="0" baseline="0" cap="none" i="0" spc="0" strike="noStrike" sz="3800" u="none" kumimoji="0" normalizeH="0">
            <a:ln>
              <a:noFill/>
            </a:ln>
            <a:solidFill>
              <a:srgbClr val="FF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76200" dist="0" dir="18900000">
            <a:srgbClr val="000000">
              <a:alpha val="8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4200"/>
          </a:spcBef>
          <a:spcAft>
            <a:spcPts val="0"/>
          </a:spcAft>
          <a:buClrTx/>
          <a:buSzTx/>
          <a:buFontTx/>
          <a:buNone/>
          <a:tabLst/>
          <a:defRPr b="0" baseline="0" cap="none" i="0" spc="0" strike="noStrike" sz="3800" u="none" kumimoji="0" normalizeH="0">
            <a:ln>
              <a:noFill/>
            </a:ln>
            <a:solidFill>
              <a:srgbClr val="FF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